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56" r:id="rId2"/>
    <p:sldId id="377" r:id="rId3"/>
    <p:sldId id="378" r:id="rId4"/>
    <p:sldId id="290" r:id="rId5"/>
    <p:sldId id="379" r:id="rId6"/>
    <p:sldId id="301" r:id="rId7"/>
    <p:sldId id="303" r:id="rId8"/>
    <p:sldId id="376" r:id="rId9"/>
    <p:sldId id="304" r:id="rId10"/>
    <p:sldId id="366" r:id="rId11"/>
    <p:sldId id="308" r:id="rId12"/>
    <p:sldId id="368" r:id="rId13"/>
    <p:sldId id="367" r:id="rId14"/>
    <p:sldId id="369" r:id="rId15"/>
    <p:sldId id="371" r:id="rId16"/>
    <p:sldId id="373" r:id="rId17"/>
    <p:sldId id="375" r:id="rId18"/>
    <p:sldId id="374" r:id="rId19"/>
    <p:sldId id="37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B1C1"/>
    <a:srgbClr val="17FFF2"/>
    <a:srgbClr val="FF55FB"/>
    <a:srgbClr val="CB43C8"/>
    <a:srgbClr val="0019FF"/>
    <a:srgbClr val="113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88"/>
    <p:restoredTop sz="94608"/>
  </p:normalViewPr>
  <p:slideViewPr>
    <p:cSldViewPr snapToGrid="0" snapToObjects="1" showGuides="1">
      <p:cViewPr varScale="1">
        <p:scale>
          <a:sx n="95" d="100"/>
          <a:sy n="95" d="100"/>
        </p:scale>
        <p:origin x="153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5FCA01-A289-0F47-8F49-5B68F65960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66E1AB-961F-F34F-AB42-E1BE2CF053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914DF6-F244-3A4C-8FC8-96236E774A0F}" type="datetimeFigureOut">
              <a:rPr lang="en-US" smtClean="0"/>
              <a:t>9/9/20</a:t>
            </a:fld>
            <a:endParaRPr lang="en-US"/>
          </a:p>
        </p:txBody>
      </p:sp>
      <p:sp>
        <p:nvSpPr>
          <p:cNvPr id="4" name="Footer Placeholder 3">
            <a:extLst>
              <a:ext uri="{FF2B5EF4-FFF2-40B4-BE49-F238E27FC236}">
                <a16:creationId xmlns:a16="http://schemas.microsoft.com/office/drawing/2014/main" id="{A23B7C2B-B878-6743-8973-E8C658E1C5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7BDFE2-31A2-2248-A871-013A17E1F6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050811-9F29-3747-BB3F-1B1BA576369D}" type="slidenum">
              <a:rPr lang="en-US" smtClean="0"/>
              <a:t>‹#›</a:t>
            </a:fld>
            <a:endParaRPr lang="en-US"/>
          </a:p>
        </p:txBody>
      </p:sp>
    </p:spTree>
    <p:extLst>
      <p:ext uri="{BB962C8B-B14F-4D97-AF65-F5344CB8AC3E}">
        <p14:creationId xmlns:p14="http://schemas.microsoft.com/office/powerpoint/2010/main" val="206459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858B8-B9C4-8344-B945-4A9B2FA69821}" type="datetimeFigureOut">
              <a:rPr lang="en-US" smtClean="0"/>
              <a:t>9/9/20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5DEAC-63CF-DB44-BAC8-8F08FAD68328}" type="slidenum">
              <a:rPr lang="en-US" smtClean="0"/>
              <a:t>‹#›</a:t>
            </a:fld>
            <a:endParaRPr lang="en-US"/>
          </a:p>
        </p:txBody>
      </p:sp>
    </p:spTree>
    <p:extLst>
      <p:ext uri="{BB962C8B-B14F-4D97-AF65-F5344CB8AC3E}">
        <p14:creationId xmlns:p14="http://schemas.microsoft.com/office/powerpoint/2010/main" val="427183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1</a:t>
            </a:fld>
            <a:endParaRPr lang="en-US"/>
          </a:p>
        </p:txBody>
      </p:sp>
    </p:spTree>
    <p:extLst>
      <p:ext uri="{BB962C8B-B14F-4D97-AF65-F5344CB8AC3E}">
        <p14:creationId xmlns:p14="http://schemas.microsoft.com/office/powerpoint/2010/main" val="1575142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omics technologies.</a:t>
            </a:r>
            <a:r>
              <a:rPr lang="en-US" baseline="0" dirty="0"/>
              <a:t> These allow us to see snap shots of collections of biological components, like how genomic sequencing allows us to see all the genetic material in cells. For reference, these different biological components we can look at with omics technologies can be likened to how a big meal is prepared. The genome is the big recipe for cell activity, the transcriptome is like all the orders that get shouted across the kitchen, and call for different sous chefs to come and cook. The sous chefs are like proteins, with each sous chef bringing their own unique skills, and the collection of sous chefs that are called are like the proteome. The sous chefs work together to grill steaks or make soup, just like how proteins with unique activity interact to drive different biological processes. In the end the sous chefs make a whole spread of food similar to the whole spread of metabolites (or metabolome) that get created from proteins working together.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Today I'm going to be focusing on </a:t>
            </a:r>
            <a:r>
              <a:rPr lang="en-US" baseline="0" dirty="0" err="1"/>
              <a:t>interactomes</a:t>
            </a:r>
            <a:r>
              <a:rPr lang="en-US" baseline="0" dirty="0"/>
              <a:t> and metabolomes, but I first want to show you a couple examples of how using omics to get a system-wide view can help us understand biology.</a:t>
            </a:r>
          </a:p>
          <a:p>
            <a:endParaRPr lang="en-US" baseline="0" dirty="0"/>
          </a:p>
        </p:txBody>
      </p:sp>
      <p:sp>
        <p:nvSpPr>
          <p:cNvPr id="4" name="Slide Number Placeholder 3"/>
          <p:cNvSpPr>
            <a:spLocks noGrp="1"/>
          </p:cNvSpPr>
          <p:nvPr>
            <p:ph type="sldNum" sz="quarter" idx="10"/>
          </p:nvPr>
        </p:nvSpPr>
        <p:spPr/>
        <p:txBody>
          <a:bodyPr/>
          <a:lstStyle/>
          <a:p>
            <a:fld id="{A3B07B43-7FCB-4940-9CAD-3D35E809CDA2}" type="slidenum">
              <a:rPr lang="en-US" smtClean="0"/>
              <a:t>10</a:t>
            </a:fld>
            <a:endParaRPr lang="en-US"/>
          </a:p>
        </p:txBody>
      </p:sp>
    </p:spTree>
    <p:extLst>
      <p:ext uri="{BB962C8B-B14F-4D97-AF65-F5344CB8AC3E}">
        <p14:creationId xmlns:p14="http://schemas.microsoft.com/office/powerpoint/2010/main" val="38529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powerful thing you can</a:t>
            </a:r>
            <a:r>
              <a:rPr lang="en-US" baseline="0" dirty="0"/>
              <a:t> do with data generated by omics technologies is integrate different data sets to see a bigger picture. </a:t>
            </a:r>
            <a:r>
              <a:rPr lang="en-US" dirty="0"/>
              <a:t>For</a:t>
            </a:r>
            <a:r>
              <a:rPr lang="en-US" baseline="0" dirty="0"/>
              <a:t> instance, in this study done in the </a:t>
            </a:r>
            <a:r>
              <a:rPr lang="en-US" baseline="0" dirty="0" err="1"/>
              <a:t>Ideker</a:t>
            </a:r>
            <a:r>
              <a:rPr lang="en-US" baseline="0" dirty="0"/>
              <a:t> lab, found that combining general protein interactome data with genomic data from patient tumors was able to make sense of diverse genetic mutations by identifying commonly affected protein networks. And classifying patients by their affected protein networks was predictive of patient survival and response to therapy. </a:t>
            </a:r>
          </a:p>
        </p:txBody>
      </p:sp>
      <p:sp>
        <p:nvSpPr>
          <p:cNvPr id="4" name="Slide Number Placeholder 3"/>
          <p:cNvSpPr>
            <a:spLocks noGrp="1"/>
          </p:cNvSpPr>
          <p:nvPr>
            <p:ph type="sldNum" sz="quarter" idx="10"/>
          </p:nvPr>
        </p:nvSpPr>
        <p:spPr/>
        <p:txBody>
          <a:bodyPr/>
          <a:lstStyle/>
          <a:p>
            <a:fld id="{A3B07B43-7FCB-4940-9CAD-3D35E809CDA2}" type="slidenum">
              <a:rPr lang="en-US" smtClean="0"/>
              <a:t>11</a:t>
            </a:fld>
            <a:endParaRPr lang="en-US"/>
          </a:p>
        </p:txBody>
      </p:sp>
    </p:spTree>
    <p:extLst>
      <p:ext uri="{BB962C8B-B14F-4D97-AF65-F5344CB8AC3E}">
        <p14:creationId xmlns:p14="http://schemas.microsoft.com/office/powerpoint/2010/main" val="414994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Aft>
                <a:spcPts val="600"/>
              </a:spcAft>
            </a:pPr>
            <a:r>
              <a:rPr lang="en-US" sz="2000" dirty="0">
                <a:latin typeface="Arial" charset="0"/>
                <a:ea typeface="Arial" charset="0"/>
                <a:cs typeface="Arial" charset="0"/>
              </a:rPr>
              <a:t>Here’s Another example demonstrating the value an omics perspective. Here we are looking at the ARF</a:t>
            </a:r>
            <a:r>
              <a:rPr lang="en-US" sz="2000" baseline="0" dirty="0">
                <a:latin typeface="Arial" charset="0"/>
                <a:ea typeface="Arial" charset="0"/>
                <a:cs typeface="Arial" charset="0"/>
              </a:rPr>
              <a:t> and AUX-IAA TF family interactions. In the plant world, the interactions between these two families are known signified by the black lines, and these interactions are known to be involved in auxin signaling, which is a plant hormone. IAAs are among the TFs that have genetic redundancy, and what interesting here is that we see IAA proteins interacting with distinct groups of transcription factors, suggesting that IAAs may have specific, non-redundant, functions. For example IAA17 largely interacts with TCP TFs, in contrast to IAA10 which shows interactions with these TFs involved in plant defense. Interestingly in rice, the IAA10 homolog was found to be involved in plant defense in a genetic experiment and this could perhaps be through it’s distinct interactions with these defense associated TFs. </a:t>
            </a:r>
            <a:endParaRPr lang="en-US" sz="2000" dirty="0">
              <a:latin typeface="Arial" charset="0"/>
              <a:ea typeface="Arial" charset="0"/>
              <a:cs typeface="Arial" charset="0"/>
            </a:endParaRPr>
          </a:p>
          <a:p>
            <a:pPr lvl="1">
              <a:spcAft>
                <a:spcPts val="600"/>
              </a:spcAft>
            </a:pPr>
            <a:endParaRPr lang="en-US" sz="2000" dirty="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A3B07B43-7FCB-4940-9CAD-3D35E809CDA2}" type="slidenum">
              <a:rPr lang="en-US" smtClean="0"/>
              <a:t>12</a:t>
            </a:fld>
            <a:endParaRPr lang="en-US"/>
          </a:p>
        </p:txBody>
      </p:sp>
    </p:spTree>
    <p:extLst>
      <p:ext uri="{BB962C8B-B14F-4D97-AF65-F5344CB8AC3E}">
        <p14:creationId xmlns:p14="http://schemas.microsoft.com/office/powerpoint/2010/main" val="197586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13</a:t>
            </a:fld>
            <a:endParaRPr lang="en-US"/>
          </a:p>
        </p:txBody>
      </p:sp>
    </p:spTree>
    <p:extLst>
      <p:ext uri="{BB962C8B-B14F-4D97-AF65-F5344CB8AC3E}">
        <p14:creationId xmlns:p14="http://schemas.microsoft.com/office/powerpoint/2010/main" val="2662603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14</a:t>
            </a:fld>
            <a:endParaRPr lang="en-US"/>
          </a:p>
        </p:txBody>
      </p:sp>
    </p:spTree>
    <p:extLst>
      <p:ext uri="{BB962C8B-B14F-4D97-AF65-F5344CB8AC3E}">
        <p14:creationId xmlns:p14="http://schemas.microsoft.com/office/powerpoint/2010/main" val="99124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15</a:t>
            </a:fld>
            <a:endParaRPr lang="en-US"/>
          </a:p>
        </p:txBody>
      </p:sp>
    </p:spTree>
    <p:extLst>
      <p:ext uri="{BB962C8B-B14F-4D97-AF65-F5344CB8AC3E}">
        <p14:creationId xmlns:p14="http://schemas.microsoft.com/office/powerpoint/2010/main" val="2816343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individual studies. Results don’t all point to the same conclusions. What can we learn collectively from all these studies? </a:t>
            </a:r>
          </a:p>
        </p:txBody>
      </p:sp>
      <p:sp>
        <p:nvSpPr>
          <p:cNvPr id="4" name="Slide Number Placeholder 3"/>
          <p:cNvSpPr>
            <a:spLocks noGrp="1"/>
          </p:cNvSpPr>
          <p:nvPr>
            <p:ph type="sldNum" sz="quarter" idx="5"/>
          </p:nvPr>
        </p:nvSpPr>
        <p:spPr/>
        <p:txBody>
          <a:bodyPr/>
          <a:lstStyle/>
          <a:p>
            <a:fld id="{F4A5DEAC-63CF-DB44-BAC8-8F08FAD68328}" type="slidenum">
              <a:rPr lang="en-US" smtClean="0"/>
              <a:t>16</a:t>
            </a:fld>
            <a:endParaRPr lang="en-US"/>
          </a:p>
        </p:txBody>
      </p:sp>
    </p:spTree>
    <p:extLst>
      <p:ext uri="{BB962C8B-B14F-4D97-AF65-F5344CB8AC3E}">
        <p14:creationId xmlns:p14="http://schemas.microsoft.com/office/powerpoint/2010/main" val="1395352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individual studies. Results don’t all point to the same conclusions. What can we learn collectively from all these studies? </a:t>
            </a:r>
          </a:p>
        </p:txBody>
      </p:sp>
      <p:sp>
        <p:nvSpPr>
          <p:cNvPr id="4" name="Slide Number Placeholder 3"/>
          <p:cNvSpPr>
            <a:spLocks noGrp="1"/>
          </p:cNvSpPr>
          <p:nvPr>
            <p:ph type="sldNum" sz="quarter" idx="5"/>
          </p:nvPr>
        </p:nvSpPr>
        <p:spPr/>
        <p:txBody>
          <a:bodyPr/>
          <a:lstStyle/>
          <a:p>
            <a:fld id="{F4A5DEAC-63CF-DB44-BAC8-8F08FAD68328}" type="slidenum">
              <a:rPr lang="en-US" smtClean="0"/>
              <a:t>17</a:t>
            </a:fld>
            <a:endParaRPr lang="en-US"/>
          </a:p>
        </p:txBody>
      </p:sp>
    </p:spTree>
    <p:extLst>
      <p:ext uri="{BB962C8B-B14F-4D97-AF65-F5344CB8AC3E}">
        <p14:creationId xmlns:p14="http://schemas.microsoft.com/office/powerpoint/2010/main" val="268939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18</a:t>
            </a:fld>
            <a:endParaRPr lang="en-US"/>
          </a:p>
        </p:txBody>
      </p:sp>
    </p:spTree>
    <p:extLst>
      <p:ext uri="{BB962C8B-B14F-4D97-AF65-F5344CB8AC3E}">
        <p14:creationId xmlns:p14="http://schemas.microsoft.com/office/powerpoint/2010/main" val="429154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people use open science platforms? GitHub, </a:t>
            </a:r>
            <a:r>
              <a:rPr lang="en-US" dirty="0" err="1"/>
              <a:t>GoogleDrive</a:t>
            </a:r>
            <a:r>
              <a:rPr lang="en-US" dirty="0"/>
              <a:t>, Slack. Others? What type of repository management works well? Which have enabled the easiest collaborations? Has anyone done meta-analysis? What have been the best tools/strategies?</a:t>
            </a:r>
          </a:p>
        </p:txBody>
      </p:sp>
      <p:sp>
        <p:nvSpPr>
          <p:cNvPr id="4" name="Slide Number Placeholder 3"/>
          <p:cNvSpPr>
            <a:spLocks noGrp="1"/>
          </p:cNvSpPr>
          <p:nvPr>
            <p:ph type="sldNum" sz="quarter" idx="5"/>
          </p:nvPr>
        </p:nvSpPr>
        <p:spPr/>
        <p:txBody>
          <a:bodyPr/>
          <a:lstStyle/>
          <a:p>
            <a:fld id="{F4A5DEAC-63CF-DB44-BAC8-8F08FAD68328}" type="slidenum">
              <a:rPr lang="en-US" smtClean="0"/>
              <a:t>19</a:t>
            </a:fld>
            <a:endParaRPr lang="en-US"/>
          </a:p>
        </p:txBody>
      </p:sp>
    </p:spTree>
    <p:extLst>
      <p:ext uri="{BB962C8B-B14F-4D97-AF65-F5344CB8AC3E}">
        <p14:creationId xmlns:p14="http://schemas.microsoft.com/office/powerpoint/2010/main" val="55681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2</a:t>
            </a:fld>
            <a:endParaRPr lang="en-US"/>
          </a:p>
        </p:txBody>
      </p:sp>
    </p:spTree>
    <p:extLst>
      <p:ext uri="{BB962C8B-B14F-4D97-AF65-F5344CB8AC3E}">
        <p14:creationId xmlns:p14="http://schemas.microsoft.com/office/powerpoint/2010/main" val="114377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3</a:t>
            </a:fld>
            <a:endParaRPr lang="en-US"/>
          </a:p>
        </p:txBody>
      </p:sp>
    </p:spTree>
    <p:extLst>
      <p:ext uri="{BB962C8B-B14F-4D97-AF65-F5344CB8AC3E}">
        <p14:creationId xmlns:p14="http://schemas.microsoft.com/office/powerpoint/2010/main" val="200573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4</a:t>
            </a:fld>
            <a:endParaRPr lang="en-US"/>
          </a:p>
        </p:txBody>
      </p:sp>
    </p:spTree>
    <p:extLst>
      <p:ext uri="{BB962C8B-B14F-4D97-AF65-F5344CB8AC3E}">
        <p14:creationId xmlns:p14="http://schemas.microsoft.com/office/powerpoint/2010/main" val="14294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5</a:t>
            </a:fld>
            <a:endParaRPr lang="en-US"/>
          </a:p>
        </p:txBody>
      </p:sp>
    </p:spTree>
    <p:extLst>
      <p:ext uri="{BB962C8B-B14F-4D97-AF65-F5344CB8AC3E}">
        <p14:creationId xmlns:p14="http://schemas.microsoft.com/office/powerpoint/2010/main" val="233002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6</a:t>
            </a:fld>
            <a:endParaRPr lang="en-US"/>
          </a:p>
        </p:txBody>
      </p:sp>
    </p:spTree>
    <p:extLst>
      <p:ext uri="{BB962C8B-B14F-4D97-AF65-F5344CB8AC3E}">
        <p14:creationId xmlns:p14="http://schemas.microsoft.com/office/powerpoint/2010/main" val="3215200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A5DEAC-63CF-DB44-BAC8-8F08FAD68328}" type="slidenum">
              <a:rPr lang="en-US" smtClean="0"/>
              <a:t>7</a:t>
            </a:fld>
            <a:endParaRPr lang="en-US"/>
          </a:p>
        </p:txBody>
      </p:sp>
    </p:spTree>
    <p:extLst>
      <p:ext uri="{BB962C8B-B14F-4D97-AF65-F5344CB8AC3E}">
        <p14:creationId xmlns:p14="http://schemas.microsoft.com/office/powerpoint/2010/main" val="280128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biology in non-model org. How can it be applied? So now I’m going to give a little intro on systems biology</a:t>
            </a:r>
          </a:p>
        </p:txBody>
      </p:sp>
      <p:sp>
        <p:nvSpPr>
          <p:cNvPr id="4" name="Slide Number Placeholder 3"/>
          <p:cNvSpPr>
            <a:spLocks noGrp="1"/>
          </p:cNvSpPr>
          <p:nvPr>
            <p:ph type="sldNum" sz="quarter" idx="5"/>
          </p:nvPr>
        </p:nvSpPr>
        <p:spPr/>
        <p:txBody>
          <a:bodyPr/>
          <a:lstStyle/>
          <a:p>
            <a:fld id="{F4A5DEAC-63CF-DB44-BAC8-8F08FAD68328}" type="slidenum">
              <a:rPr lang="en-US" smtClean="0"/>
              <a:t>8</a:t>
            </a:fld>
            <a:endParaRPr lang="en-US"/>
          </a:p>
        </p:txBody>
      </p:sp>
    </p:spTree>
    <p:extLst>
      <p:ext uri="{BB962C8B-B14F-4D97-AF65-F5344CB8AC3E}">
        <p14:creationId xmlns:p14="http://schemas.microsoft.com/office/powerpoint/2010/main" val="2227861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 using the term </a:t>
            </a:r>
            <a:r>
              <a:rPr lang="en-US" baseline="0" dirty="0"/>
              <a:t>network or systems biology to describe how a of collection of molecules work together to make biological processes happen. Similar to how different car parts work together to make a car run. Cells are like cars in that they are complex systems with many working parts. Knowing a hand full of parts but not how they are connected, makes it hard to diagnose problems when they arise. Like how fixing one part doesn't always fix the system. Or how one gene is not usually the only cause of one disease.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how can we get this birds eye view of networks in cells?</a:t>
            </a:r>
            <a:endParaRPr lang="en-US" dirty="0"/>
          </a:p>
          <a:p>
            <a:endParaRPr lang="en-US" dirty="0"/>
          </a:p>
        </p:txBody>
      </p:sp>
      <p:sp>
        <p:nvSpPr>
          <p:cNvPr id="4" name="Slide Number Placeholder 3"/>
          <p:cNvSpPr>
            <a:spLocks noGrp="1"/>
          </p:cNvSpPr>
          <p:nvPr>
            <p:ph type="sldNum" sz="quarter" idx="5"/>
          </p:nvPr>
        </p:nvSpPr>
        <p:spPr/>
        <p:txBody>
          <a:bodyPr/>
          <a:lstStyle/>
          <a:p>
            <a:fld id="{F4A5DEAC-63CF-DB44-BAC8-8F08FAD68328}" type="slidenum">
              <a:rPr lang="en-US" smtClean="0"/>
              <a:t>9</a:t>
            </a:fld>
            <a:endParaRPr lang="en-US"/>
          </a:p>
        </p:txBody>
      </p:sp>
    </p:spTree>
    <p:extLst>
      <p:ext uri="{BB962C8B-B14F-4D97-AF65-F5344CB8AC3E}">
        <p14:creationId xmlns:p14="http://schemas.microsoft.com/office/powerpoint/2010/main" val="2586092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172192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61319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199451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8CDE03-BDDE-FC4F-9572-3049C56A76F2}"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41812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8CDE03-BDDE-FC4F-9572-3049C56A76F2}"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606646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8CDE03-BDDE-FC4F-9572-3049C56A76F2}"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212779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8CDE03-BDDE-FC4F-9572-3049C56A76F2}" type="datetimeFigureOut">
              <a:rPr lang="en-US" smtClean="0"/>
              <a:t>9/9/20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688557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8CDE03-BDDE-FC4F-9572-3049C56A76F2}" type="datetimeFigureOut">
              <a:rPr lang="en-US" smtClean="0"/>
              <a:t>9/9/20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83166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8CDE03-BDDE-FC4F-9572-3049C56A76F2}" type="datetimeFigureOut">
              <a:rPr lang="en-US" smtClean="0"/>
              <a:t>9/9/20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91548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8CDE03-BDDE-FC4F-9572-3049C56A76F2}"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159581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8CDE03-BDDE-FC4F-9572-3049C56A76F2}"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D8E749-07AB-E04E-9F1B-425D862EC27F}" type="slidenum">
              <a:rPr lang="en-US" smtClean="0"/>
              <a:t>‹#›</a:t>
            </a:fld>
            <a:endParaRPr lang="en-US"/>
          </a:p>
        </p:txBody>
      </p:sp>
    </p:spTree>
    <p:extLst>
      <p:ext uri="{BB962C8B-B14F-4D97-AF65-F5344CB8AC3E}">
        <p14:creationId xmlns:p14="http://schemas.microsoft.com/office/powerpoint/2010/main" val="28424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CDE03-BDDE-FC4F-9572-3049C56A76F2}" type="datetimeFigureOut">
              <a:rPr lang="en-US" smtClean="0"/>
              <a:t>9/9/20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8E749-07AB-E04E-9F1B-425D862EC27F}" type="slidenum">
              <a:rPr lang="en-US" smtClean="0"/>
              <a:t>‹#›</a:t>
            </a:fld>
            <a:endParaRPr lang="en-US"/>
          </a:p>
        </p:txBody>
      </p:sp>
    </p:spTree>
    <p:extLst>
      <p:ext uri="{BB962C8B-B14F-4D97-AF65-F5344CB8AC3E}">
        <p14:creationId xmlns:p14="http://schemas.microsoft.com/office/powerpoint/2010/main" val="3432481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microsoft.com/office/2007/relationships/hdphoto" Target="../media/hdphoto10.wdp"/><Relationship Id="rId18" Type="http://schemas.microsoft.com/office/2007/relationships/hdphoto" Target="../media/hdphoto14.wdp"/><Relationship Id="rId26" Type="http://schemas.openxmlformats.org/officeDocument/2006/relationships/image" Target="../media/image43.png"/><Relationship Id="rId39" Type="http://schemas.openxmlformats.org/officeDocument/2006/relationships/image" Target="../media/image47.png"/><Relationship Id="rId21" Type="http://schemas.microsoft.com/office/2007/relationships/hdphoto" Target="../media/hdphoto16.wdp"/><Relationship Id="rId34" Type="http://schemas.openxmlformats.org/officeDocument/2006/relationships/image" Target="../media/image45.png"/><Relationship Id="rId42" Type="http://schemas.microsoft.com/office/2007/relationships/hdphoto" Target="../media/hdphoto29.wdp"/><Relationship Id="rId47" Type="http://schemas.openxmlformats.org/officeDocument/2006/relationships/image" Target="../media/image50.png"/><Relationship Id="rId50" Type="http://schemas.microsoft.com/office/2007/relationships/hdphoto" Target="../media/hdphoto34.wdp"/><Relationship Id="rId7" Type="http://schemas.openxmlformats.org/officeDocument/2006/relationships/image" Target="../media/image35.tiff"/><Relationship Id="rId2" Type="http://schemas.openxmlformats.org/officeDocument/2006/relationships/notesSlide" Target="../notesSlides/notesSlide10.xml"/><Relationship Id="rId16" Type="http://schemas.microsoft.com/office/2007/relationships/hdphoto" Target="../media/hdphoto12.wdp"/><Relationship Id="rId29" Type="http://schemas.microsoft.com/office/2007/relationships/hdphoto" Target="../media/hdphoto21.wdp"/><Relationship Id="rId11" Type="http://schemas.openxmlformats.org/officeDocument/2006/relationships/image" Target="../media/image38.png"/><Relationship Id="rId24" Type="http://schemas.openxmlformats.org/officeDocument/2006/relationships/image" Target="../media/image42.png"/><Relationship Id="rId32" Type="http://schemas.microsoft.com/office/2007/relationships/hdphoto" Target="../media/hdphoto24.wdp"/><Relationship Id="rId37" Type="http://schemas.microsoft.com/office/2007/relationships/hdphoto" Target="../media/hdphoto26.wdp"/><Relationship Id="rId40" Type="http://schemas.microsoft.com/office/2007/relationships/hdphoto" Target="../media/hdphoto28.wdp"/><Relationship Id="rId45" Type="http://schemas.microsoft.com/office/2007/relationships/hdphoto" Target="../media/hdphoto31.wdp"/><Relationship Id="rId5" Type="http://schemas.openxmlformats.org/officeDocument/2006/relationships/image" Target="../media/image34.png"/><Relationship Id="rId15" Type="http://schemas.microsoft.com/office/2007/relationships/hdphoto" Target="../media/hdphoto11.wdp"/><Relationship Id="rId23" Type="http://schemas.microsoft.com/office/2007/relationships/hdphoto" Target="../media/hdphoto17.wdp"/><Relationship Id="rId28" Type="http://schemas.microsoft.com/office/2007/relationships/hdphoto" Target="../media/hdphoto20.wdp"/><Relationship Id="rId36" Type="http://schemas.openxmlformats.org/officeDocument/2006/relationships/image" Target="../media/image46.png"/><Relationship Id="rId49" Type="http://schemas.openxmlformats.org/officeDocument/2006/relationships/image" Target="../media/image51.png"/><Relationship Id="rId10" Type="http://schemas.microsoft.com/office/2007/relationships/hdphoto" Target="../media/hdphoto8.wdp"/><Relationship Id="rId19" Type="http://schemas.microsoft.com/office/2007/relationships/hdphoto" Target="../media/hdphoto15.wdp"/><Relationship Id="rId31" Type="http://schemas.microsoft.com/office/2007/relationships/hdphoto" Target="../media/hdphoto23.wdp"/><Relationship Id="rId44" Type="http://schemas.microsoft.com/office/2007/relationships/hdphoto" Target="../media/hdphoto30.wdp"/><Relationship Id="rId52" Type="http://schemas.microsoft.com/office/2007/relationships/hdphoto" Target="../media/hdphoto35.wdp"/><Relationship Id="rId4" Type="http://schemas.openxmlformats.org/officeDocument/2006/relationships/image" Target="../media/image33.jpeg"/><Relationship Id="rId9" Type="http://schemas.openxmlformats.org/officeDocument/2006/relationships/image" Target="../media/image37.png"/><Relationship Id="rId14" Type="http://schemas.openxmlformats.org/officeDocument/2006/relationships/image" Target="../media/image39.png"/><Relationship Id="rId22" Type="http://schemas.openxmlformats.org/officeDocument/2006/relationships/image" Target="../media/image41.png"/><Relationship Id="rId27" Type="http://schemas.microsoft.com/office/2007/relationships/hdphoto" Target="../media/hdphoto19.wdp"/><Relationship Id="rId30" Type="http://schemas.microsoft.com/office/2007/relationships/hdphoto" Target="../media/hdphoto22.wdp"/><Relationship Id="rId35" Type="http://schemas.microsoft.com/office/2007/relationships/hdphoto" Target="../media/hdphoto25.wdp"/><Relationship Id="rId43" Type="http://schemas.openxmlformats.org/officeDocument/2006/relationships/image" Target="../media/image49.png"/><Relationship Id="rId48" Type="http://schemas.microsoft.com/office/2007/relationships/hdphoto" Target="../media/hdphoto33.wdp"/><Relationship Id="rId8" Type="http://schemas.openxmlformats.org/officeDocument/2006/relationships/image" Target="../media/image36.tiff"/><Relationship Id="rId51" Type="http://schemas.openxmlformats.org/officeDocument/2006/relationships/image" Target="../media/image52.png"/><Relationship Id="rId3" Type="http://schemas.openxmlformats.org/officeDocument/2006/relationships/image" Target="../media/image32.tiff"/><Relationship Id="rId12" Type="http://schemas.microsoft.com/office/2007/relationships/hdphoto" Target="../media/hdphoto9.wdp"/><Relationship Id="rId17" Type="http://schemas.microsoft.com/office/2007/relationships/hdphoto" Target="../media/hdphoto13.wdp"/><Relationship Id="rId25" Type="http://schemas.microsoft.com/office/2007/relationships/hdphoto" Target="../media/hdphoto18.wdp"/><Relationship Id="rId33" Type="http://schemas.openxmlformats.org/officeDocument/2006/relationships/image" Target="../media/image44.jpeg"/><Relationship Id="rId38" Type="http://schemas.microsoft.com/office/2007/relationships/hdphoto" Target="../media/hdphoto27.wdp"/><Relationship Id="rId46" Type="http://schemas.microsoft.com/office/2007/relationships/hdphoto" Target="../media/hdphoto32.wdp"/><Relationship Id="rId20" Type="http://schemas.openxmlformats.org/officeDocument/2006/relationships/image" Target="../media/image40.png"/><Relationship Id="rId41"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3" Type="http://schemas.openxmlformats.org/officeDocument/2006/relationships/image" Target="../media/image55.tiff"/><Relationship Id="rId7" Type="http://schemas.microsoft.com/office/2007/relationships/hdphoto" Target="../media/hdphoto36.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tiff"/><Relationship Id="rId4" Type="http://schemas.openxmlformats.org/officeDocument/2006/relationships/image" Target="../media/image56.jpeg"/></Relationships>
</file>

<file path=ppt/slides/_rels/slide1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tiff"/><Relationship Id="rId4" Type="http://schemas.openxmlformats.org/officeDocument/2006/relationships/image" Target="../media/image60.tiff"/></Relationships>
</file>

<file path=ppt/slides/_rels/slide1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10" Type="http://schemas.openxmlformats.org/officeDocument/2006/relationships/image" Target="../media/image70.jpeg"/><Relationship Id="rId4" Type="http://schemas.microsoft.com/office/2007/relationships/hdphoto" Target="../media/hdphoto37.wdp"/><Relationship Id="rId9" Type="http://schemas.microsoft.com/office/2007/relationships/hdphoto" Target="../media/hdphoto38.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gif"/><Relationship Id="rId11" Type="http://schemas.openxmlformats.org/officeDocument/2006/relationships/image" Target="../media/image12.tiff"/><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1.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7.jpeg"/><Relationship Id="rId3" Type="http://schemas.openxmlformats.org/officeDocument/2006/relationships/image" Target="../media/image1.jpeg"/><Relationship Id="rId7" Type="http://schemas.microsoft.com/office/2007/relationships/hdphoto" Target="../media/hdphoto2.wdp"/><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jpeg"/><Relationship Id="rId5" Type="http://schemas.openxmlformats.org/officeDocument/2006/relationships/image" Target="../media/image14.jpeg"/><Relationship Id="rId15" Type="http://schemas.openxmlformats.org/officeDocument/2006/relationships/image" Target="../media/image19.png"/><Relationship Id="rId10" Type="http://schemas.openxmlformats.org/officeDocument/2006/relationships/image" Target="../media/image7.gif"/><Relationship Id="rId4" Type="http://schemas.openxmlformats.org/officeDocument/2006/relationships/image" Target="../media/image13.jpeg"/><Relationship Id="rId9" Type="http://schemas.openxmlformats.org/officeDocument/2006/relationships/image" Target="../media/image6.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7.jpeg"/><Relationship Id="rId3" Type="http://schemas.openxmlformats.org/officeDocument/2006/relationships/image" Target="../media/image1.jpeg"/><Relationship Id="rId7" Type="http://schemas.microsoft.com/office/2007/relationships/hdphoto" Target="../media/hdphoto3.wdp"/><Relationship Id="rId12"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jpeg"/><Relationship Id="rId5" Type="http://schemas.openxmlformats.org/officeDocument/2006/relationships/image" Target="../media/image14.jpeg"/><Relationship Id="rId15" Type="http://schemas.openxmlformats.org/officeDocument/2006/relationships/image" Target="../media/image19.png"/><Relationship Id="rId10" Type="http://schemas.openxmlformats.org/officeDocument/2006/relationships/image" Target="../media/image7.gif"/><Relationship Id="rId4" Type="http://schemas.openxmlformats.org/officeDocument/2006/relationships/image" Target="../media/image13.jpeg"/><Relationship Id="rId9" Type="http://schemas.openxmlformats.org/officeDocument/2006/relationships/image" Target="../media/image6.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7.jpeg"/><Relationship Id="rId18" Type="http://schemas.openxmlformats.org/officeDocument/2006/relationships/image" Target="../media/image22.jpeg"/><Relationship Id="rId3" Type="http://schemas.openxmlformats.org/officeDocument/2006/relationships/image" Target="../media/image1.jpeg"/><Relationship Id="rId7" Type="http://schemas.microsoft.com/office/2007/relationships/hdphoto" Target="../media/hdphoto3.wdp"/><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8.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jpeg"/><Relationship Id="rId5" Type="http://schemas.openxmlformats.org/officeDocument/2006/relationships/image" Target="../media/image14.jpeg"/><Relationship Id="rId15" Type="http://schemas.openxmlformats.org/officeDocument/2006/relationships/image" Target="../media/image19.png"/><Relationship Id="rId10" Type="http://schemas.openxmlformats.org/officeDocument/2006/relationships/image" Target="../media/image7.gif"/><Relationship Id="rId19" Type="http://schemas.openxmlformats.org/officeDocument/2006/relationships/image" Target="../media/image23.jpeg"/><Relationship Id="rId4" Type="http://schemas.openxmlformats.org/officeDocument/2006/relationships/image" Target="../media/image13.jpeg"/><Relationship Id="rId9" Type="http://schemas.openxmlformats.org/officeDocument/2006/relationships/image" Target="../media/image6.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6.wdp"/><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eg"/><Relationship Id="rId11" Type="http://schemas.microsoft.com/office/2007/relationships/hdphoto" Target="../media/hdphoto5.wdp"/><Relationship Id="rId5" Type="http://schemas.openxmlformats.org/officeDocument/2006/relationships/image" Target="../media/image26.tiff"/><Relationship Id="rId10" Type="http://schemas.openxmlformats.org/officeDocument/2006/relationships/image" Target="../media/image30.png"/><Relationship Id="rId4" Type="http://schemas.openxmlformats.org/officeDocument/2006/relationships/image" Target="../media/image25.jpe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8681D-A334-B541-827D-D2256E3ED72F}"/>
              </a:ext>
            </a:extLst>
          </p:cNvPr>
          <p:cNvSpPr txBox="1"/>
          <p:nvPr/>
        </p:nvSpPr>
        <p:spPr>
          <a:xfrm>
            <a:off x="2353027" y="4371975"/>
            <a:ext cx="4437945" cy="1692771"/>
          </a:xfrm>
          <a:prstGeom prst="rect">
            <a:avLst/>
          </a:prstGeom>
          <a:noFill/>
        </p:spPr>
        <p:txBody>
          <a:bodyPr wrap="none" rtlCol="0">
            <a:spAutoFit/>
          </a:bodyPr>
          <a:lstStyle/>
          <a:p>
            <a:pPr algn="ctr"/>
            <a:r>
              <a:rPr lang="en-US" sz="3200" b="1" dirty="0"/>
              <a:t>Shelly Trigg</a:t>
            </a:r>
          </a:p>
          <a:p>
            <a:pPr algn="ctr"/>
            <a:r>
              <a:rPr lang="en-US" dirty="0"/>
              <a:t>UW Data Science Postdoctoral Fellow</a:t>
            </a:r>
          </a:p>
          <a:p>
            <a:pPr algn="ctr"/>
            <a:r>
              <a:rPr lang="en-US" dirty="0"/>
              <a:t>Steven Roberts Lab</a:t>
            </a:r>
          </a:p>
          <a:p>
            <a:pPr algn="ctr"/>
            <a:r>
              <a:rPr lang="en-US" dirty="0"/>
              <a:t>School of Aquatic and Fishery Sciences (SAFS)</a:t>
            </a:r>
          </a:p>
          <a:p>
            <a:pPr algn="ctr"/>
            <a:r>
              <a:rPr lang="en-US" dirty="0"/>
              <a:t>University of Washington, Seattle, WA</a:t>
            </a:r>
          </a:p>
        </p:txBody>
      </p:sp>
      <p:sp>
        <p:nvSpPr>
          <p:cNvPr id="3" name="TextBox 2">
            <a:extLst>
              <a:ext uri="{FF2B5EF4-FFF2-40B4-BE49-F238E27FC236}">
                <a16:creationId xmlns:a16="http://schemas.microsoft.com/office/drawing/2014/main" id="{5E242A8B-9745-9E4A-BEB9-20E884AF5BBA}"/>
              </a:ext>
            </a:extLst>
          </p:cNvPr>
          <p:cNvSpPr txBox="1"/>
          <p:nvPr/>
        </p:nvSpPr>
        <p:spPr>
          <a:xfrm>
            <a:off x="640080" y="1674674"/>
            <a:ext cx="7863840" cy="1754326"/>
          </a:xfrm>
          <a:prstGeom prst="rect">
            <a:avLst/>
          </a:prstGeom>
          <a:noFill/>
        </p:spPr>
        <p:txBody>
          <a:bodyPr wrap="square" rtlCol="0">
            <a:spAutoFit/>
          </a:bodyPr>
          <a:lstStyle/>
          <a:p>
            <a:pPr algn="ctr"/>
            <a:r>
              <a:rPr lang="en-US" sz="3600" dirty="0"/>
              <a:t>Understanding resilience and sensitivity phenotypes in marine species through the lens of systems biology</a:t>
            </a:r>
          </a:p>
        </p:txBody>
      </p:sp>
    </p:spTree>
    <p:extLst>
      <p:ext uri="{BB962C8B-B14F-4D97-AF65-F5344CB8AC3E}">
        <p14:creationId xmlns:p14="http://schemas.microsoft.com/office/powerpoint/2010/main" val="2425715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7368865" y="2326287"/>
            <a:ext cx="1523765" cy="1163651"/>
          </a:xfrm>
          <a:prstGeom prst="rect">
            <a:avLst/>
          </a:prstGeom>
        </p:spPr>
      </p:pic>
      <p:sp>
        <p:nvSpPr>
          <p:cNvPr id="2" name="Rectangle 1"/>
          <p:cNvSpPr/>
          <p:nvPr/>
        </p:nvSpPr>
        <p:spPr>
          <a:xfrm>
            <a:off x="-89710" y="3778491"/>
            <a:ext cx="1913984" cy="707886"/>
          </a:xfrm>
          <a:prstGeom prst="rect">
            <a:avLst/>
          </a:prstGeom>
        </p:spPr>
        <p:txBody>
          <a:bodyPr wrap="square">
            <a:spAutoFit/>
          </a:bodyPr>
          <a:lstStyle/>
          <a:p>
            <a:pPr lvl="1" algn="ctr"/>
            <a:r>
              <a:rPr lang="en-US" sz="1600" b="1" dirty="0">
                <a:latin typeface="Arial" charset="0"/>
                <a:ea typeface="Arial" charset="0"/>
                <a:cs typeface="Arial" charset="0"/>
              </a:rPr>
              <a:t>Genomics</a:t>
            </a:r>
            <a:endParaRPr lang="en-US" sz="1600" dirty="0">
              <a:latin typeface="Arial" charset="0"/>
              <a:ea typeface="Arial" charset="0"/>
              <a:cs typeface="Arial" charset="0"/>
            </a:endParaRPr>
          </a:p>
          <a:p>
            <a:pPr lvl="1" algn="ctr"/>
            <a:r>
              <a:rPr lang="en-US" sz="1200" dirty="0">
                <a:latin typeface="Arial" charset="0"/>
                <a:ea typeface="Arial" charset="0"/>
                <a:cs typeface="Arial" charset="0"/>
              </a:rPr>
              <a:t>all genes or genetic material </a:t>
            </a:r>
          </a:p>
        </p:txBody>
      </p:sp>
      <p:pic>
        <p:nvPicPr>
          <p:cNvPr id="52" name="Picture 12" descr="mage result for dna chromoso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84" y="2097108"/>
            <a:ext cx="1369742" cy="13139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67750" y="3778491"/>
            <a:ext cx="1792417" cy="707886"/>
          </a:xfrm>
          <a:prstGeom prst="rect">
            <a:avLst/>
          </a:prstGeom>
          <a:noFill/>
        </p:spPr>
        <p:txBody>
          <a:bodyPr wrap="square" rtlCol="0">
            <a:spAutoFit/>
          </a:bodyPr>
          <a:lstStyle/>
          <a:p>
            <a:pPr marL="0" lvl="1" algn="ctr"/>
            <a:r>
              <a:rPr lang="en-US" sz="1600" b="1" dirty="0">
                <a:latin typeface="Arial" charset="0"/>
                <a:ea typeface="Arial" charset="0"/>
                <a:cs typeface="Arial" charset="0"/>
              </a:rPr>
              <a:t>Transcriptomics</a:t>
            </a:r>
            <a:r>
              <a:rPr lang="en-US" sz="1600" dirty="0">
                <a:latin typeface="Arial" charset="0"/>
                <a:ea typeface="Arial" charset="0"/>
                <a:cs typeface="Arial" charset="0"/>
              </a:rPr>
              <a:t> </a:t>
            </a:r>
          </a:p>
          <a:p>
            <a:pPr marL="0" lvl="1" algn="ctr"/>
            <a:r>
              <a:rPr lang="en-US" sz="1200" dirty="0">
                <a:latin typeface="Arial" charset="0"/>
                <a:ea typeface="Arial" charset="0"/>
                <a:cs typeface="Arial" charset="0"/>
              </a:rPr>
              <a:t>all RNA strands transcribed from DNA</a:t>
            </a:r>
          </a:p>
        </p:txBody>
      </p:sp>
      <p:pic>
        <p:nvPicPr>
          <p:cNvPr id="14" name="Picture 1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26" b="100000" l="26255" r="99614"/>
                    </a14:imgEffect>
                  </a14:imgLayer>
                </a14:imgProps>
              </a:ext>
            </a:extLst>
          </a:blip>
          <a:stretch>
            <a:fillRect/>
          </a:stretch>
        </p:blipFill>
        <p:spPr>
          <a:xfrm flipH="1">
            <a:off x="4524226" y="3294849"/>
            <a:ext cx="631006" cy="488045"/>
          </a:xfrm>
          <a:prstGeom prst="rect">
            <a:avLst/>
          </a:prstGeom>
        </p:spPr>
      </p:pic>
      <p:sp>
        <p:nvSpPr>
          <p:cNvPr id="15" name="TextBox 14"/>
          <p:cNvSpPr txBox="1"/>
          <p:nvPr/>
        </p:nvSpPr>
        <p:spPr>
          <a:xfrm>
            <a:off x="3905139" y="3870824"/>
            <a:ext cx="1457406" cy="523220"/>
          </a:xfrm>
          <a:prstGeom prst="rect">
            <a:avLst/>
          </a:prstGeom>
          <a:noFill/>
        </p:spPr>
        <p:txBody>
          <a:bodyPr wrap="square" rtlCol="0">
            <a:spAutoFit/>
          </a:bodyPr>
          <a:lstStyle/>
          <a:p>
            <a:pPr marL="0" lvl="1" algn="ctr"/>
            <a:r>
              <a:rPr lang="en-US" sz="1600" b="1" dirty="0">
                <a:latin typeface="Arial" charset="0"/>
                <a:ea typeface="Arial" charset="0"/>
                <a:cs typeface="Arial" charset="0"/>
              </a:rPr>
              <a:t>Proteomics</a:t>
            </a:r>
            <a:endParaRPr lang="en-US" sz="1600" dirty="0">
              <a:latin typeface="Arial" charset="0"/>
              <a:ea typeface="Arial" charset="0"/>
              <a:cs typeface="Arial" charset="0"/>
            </a:endParaRPr>
          </a:p>
          <a:p>
            <a:pPr marL="0" lvl="1" algn="ctr"/>
            <a:r>
              <a:rPr lang="en-US" sz="1200" dirty="0">
                <a:latin typeface="Arial" charset="0"/>
                <a:ea typeface="Arial" charset="0"/>
                <a:cs typeface="Arial" charset="0"/>
              </a:rPr>
              <a:t>all proteins </a:t>
            </a:r>
          </a:p>
        </p:txBody>
      </p:sp>
      <p:sp>
        <p:nvSpPr>
          <p:cNvPr id="21" name="Rectangle 20"/>
          <p:cNvSpPr/>
          <p:nvPr/>
        </p:nvSpPr>
        <p:spPr>
          <a:xfrm>
            <a:off x="7241393" y="3732325"/>
            <a:ext cx="1809478" cy="800219"/>
          </a:xfrm>
          <a:prstGeom prst="rect">
            <a:avLst/>
          </a:prstGeom>
          <a:solidFill>
            <a:schemeClr val="bg1"/>
          </a:solidFill>
        </p:spPr>
        <p:txBody>
          <a:bodyPr wrap="square" lIns="0" tIns="0" rIns="0" bIns="0">
            <a:spAutoFit/>
          </a:bodyPr>
          <a:lstStyle/>
          <a:p>
            <a:pPr algn="ctr"/>
            <a:r>
              <a:rPr lang="en-US" sz="1600" b="1" dirty="0">
                <a:latin typeface="Arial" charset="0"/>
                <a:ea typeface="Arial" charset="0"/>
                <a:cs typeface="Arial" charset="0"/>
              </a:rPr>
              <a:t>Metabolomics</a:t>
            </a:r>
            <a:endParaRPr lang="en-US" sz="1600" dirty="0">
              <a:latin typeface="Arial" charset="0"/>
              <a:ea typeface="Arial" charset="0"/>
              <a:cs typeface="Arial" charset="0"/>
            </a:endParaRPr>
          </a:p>
          <a:p>
            <a:pPr algn="ctr"/>
            <a:r>
              <a:rPr lang="en-US" sz="1200" dirty="0">
                <a:latin typeface="Arial" charset="0"/>
                <a:ea typeface="Arial" charset="0"/>
                <a:cs typeface="Arial" charset="0"/>
              </a:rPr>
              <a:t>all small molecule byproducts of biochemical reactions (metabolites)</a:t>
            </a:r>
          </a:p>
        </p:txBody>
      </p:sp>
      <p:pic>
        <p:nvPicPr>
          <p:cNvPr id="26" name="Picture 25"/>
          <p:cNvPicPr>
            <a:picLocks noChangeAspect="1"/>
          </p:cNvPicPr>
          <p:nvPr/>
        </p:nvPicPr>
        <p:blipFill>
          <a:blip r:embed="rId7"/>
          <a:stretch>
            <a:fillRect/>
          </a:stretch>
        </p:blipFill>
        <p:spPr>
          <a:xfrm>
            <a:off x="7460413" y="1886974"/>
            <a:ext cx="1225808" cy="398233"/>
          </a:xfrm>
          <a:prstGeom prst="rect">
            <a:avLst/>
          </a:prstGeom>
        </p:spPr>
      </p:pic>
      <p:pic>
        <p:nvPicPr>
          <p:cNvPr id="29" name="Picture 28"/>
          <p:cNvPicPr>
            <a:picLocks noChangeAspect="1"/>
          </p:cNvPicPr>
          <p:nvPr/>
        </p:nvPicPr>
        <p:blipFill>
          <a:blip r:embed="rId8"/>
          <a:stretch>
            <a:fillRect/>
          </a:stretch>
        </p:blipFill>
        <p:spPr>
          <a:xfrm>
            <a:off x="5463682" y="2387572"/>
            <a:ext cx="1310613" cy="1231523"/>
          </a:xfrm>
          <a:prstGeom prst="rect">
            <a:avLst/>
          </a:prstGeom>
        </p:spPr>
      </p:pic>
      <p:sp>
        <p:nvSpPr>
          <p:cNvPr id="33" name="Rectangle 32"/>
          <p:cNvSpPr/>
          <p:nvPr/>
        </p:nvSpPr>
        <p:spPr>
          <a:xfrm>
            <a:off x="5410436" y="3778491"/>
            <a:ext cx="1612813" cy="707886"/>
          </a:xfrm>
          <a:prstGeom prst="rect">
            <a:avLst/>
          </a:prstGeom>
        </p:spPr>
        <p:txBody>
          <a:bodyPr wrap="square">
            <a:spAutoFit/>
          </a:bodyPr>
          <a:lstStyle/>
          <a:p>
            <a:pPr algn="ctr"/>
            <a:r>
              <a:rPr lang="en-US" sz="1600" b="1" dirty="0" err="1">
                <a:latin typeface="Arial" charset="0"/>
                <a:ea typeface="Arial" charset="0"/>
                <a:cs typeface="Arial" charset="0"/>
              </a:rPr>
              <a:t>Interactomics</a:t>
            </a:r>
            <a:endParaRPr lang="en-US" sz="1600" b="1" dirty="0">
              <a:latin typeface="Arial" charset="0"/>
              <a:ea typeface="Arial" charset="0"/>
              <a:cs typeface="Arial" charset="0"/>
            </a:endParaRPr>
          </a:p>
          <a:p>
            <a:pPr algn="ctr"/>
            <a:r>
              <a:rPr lang="en-US" sz="1200" dirty="0">
                <a:latin typeface="Arial" charset="0"/>
                <a:ea typeface="Arial" charset="0"/>
                <a:cs typeface="Arial" charset="0"/>
              </a:rPr>
              <a:t>all interactions between proteins </a:t>
            </a:r>
          </a:p>
        </p:txBody>
      </p:sp>
      <p:grpSp>
        <p:nvGrpSpPr>
          <p:cNvPr id="20" name="Group 19"/>
          <p:cNvGrpSpPr/>
          <p:nvPr/>
        </p:nvGrpSpPr>
        <p:grpSpPr>
          <a:xfrm>
            <a:off x="2253149" y="1923953"/>
            <a:ext cx="1146375" cy="278718"/>
            <a:chOff x="1920871" y="1692224"/>
            <a:chExt cx="2220838" cy="504460"/>
          </a:xfrm>
        </p:grpSpPr>
        <p:grpSp>
          <p:nvGrpSpPr>
            <p:cNvPr id="17" name="Group 16"/>
            <p:cNvGrpSpPr/>
            <p:nvPr/>
          </p:nvGrpSpPr>
          <p:grpSpPr>
            <a:xfrm>
              <a:off x="2110669" y="1692224"/>
              <a:ext cx="2031040" cy="504460"/>
              <a:chOff x="2088834" y="2115038"/>
              <a:chExt cx="2503458" cy="595632"/>
            </a:xfrm>
          </p:grpSpPr>
          <p:pic>
            <p:nvPicPr>
              <p:cNvPr id="69"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mage result for mRNA transcripts"/>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9033" b="50702" l="681" r="96368">
                            <a14:backgroundMark x1="14075" y1="29797" x2="37571" y2="28393"/>
                            <a14:backgroundMark x1="42679" y1="22465" x2="64699" y2="22309"/>
                            <a14:backgroundMark x1="43246" y1="36037" x2="51192" y2="37441"/>
                          </a14:backgroundRemoval>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p:cNvSpPr txBox="1"/>
            <p:nvPr/>
          </p:nvSpPr>
          <p:spPr>
            <a:xfrm>
              <a:off x="1920871" y="1722257"/>
              <a:ext cx="455221"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75" name="TextBox 74"/>
            <p:cNvSpPr txBox="1"/>
            <p:nvPr/>
          </p:nvSpPr>
          <p:spPr>
            <a:xfrm>
              <a:off x="3373649" y="1873689"/>
              <a:ext cx="455220" cy="224010"/>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76" name="Group 75"/>
          <p:cNvGrpSpPr/>
          <p:nvPr/>
        </p:nvGrpSpPr>
        <p:grpSpPr>
          <a:xfrm>
            <a:off x="2296933" y="3032565"/>
            <a:ext cx="1138420" cy="284916"/>
            <a:chOff x="2083420" y="1692224"/>
            <a:chExt cx="2058289" cy="504460"/>
          </a:xfrm>
        </p:grpSpPr>
        <p:grpSp>
          <p:nvGrpSpPr>
            <p:cNvPr id="77" name="Group 76"/>
            <p:cNvGrpSpPr/>
            <p:nvPr/>
          </p:nvGrpSpPr>
          <p:grpSpPr>
            <a:xfrm>
              <a:off x="2110669" y="1692224"/>
              <a:ext cx="2031040" cy="504460"/>
              <a:chOff x="2088834" y="2115038"/>
              <a:chExt cx="2503458" cy="595632"/>
            </a:xfrm>
          </p:grpSpPr>
          <p:pic>
            <p:nvPicPr>
              <p:cNvPr id="80"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3">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mage result for mRNA transcripts"/>
              <p:cNvPicPr>
                <a:picLocks noChangeAspect="1" noChangeArrowheads="1"/>
              </p:cNvPicPr>
              <p:nvPr/>
            </p:nvPicPr>
            <p:blipFill rotWithShape="1">
              <a:blip r:embed="rId14">
                <a:duotone>
                  <a:prstClr val="black"/>
                  <a:srgbClr val="7030A0">
                    <a:tint val="45000"/>
                    <a:satMod val="400000"/>
                  </a:srgbClr>
                </a:duotone>
                <a:extLst>
                  <a:ext uri="{BEBA8EAE-BF5A-486C-A8C5-ECC9F3942E4B}">
                    <a14:imgProps xmlns:a14="http://schemas.microsoft.com/office/drawing/2010/main">
                      <a14:imgLayer r:embed="rId15">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TextBox 77"/>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79" name="TextBox 78"/>
            <p:cNvSpPr txBox="1"/>
            <p:nvPr/>
          </p:nvSpPr>
          <p:spPr>
            <a:xfrm>
              <a:off x="3363138" y="1857484"/>
              <a:ext cx="455220" cy="224009"/>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100" name="Group 99"/>
          <p:cNvGrpSpPr/>
          <p:nvPr/>
        </p:nvGrpSpPr>
        <p:grpSpPr>
          <a:xfrm>
            <a:off x="2277146" y="2651996"/>
            <a:ext cx="1163345" cy="312243"/>
            <a:chOff x="2083420" y="1692224"/>
            <a:chExt cx="2058289" cy="504460"/>
          </a:xfrm>
        </p:grpSpPr>
        <p:grpSp>
          <p:nvGrpSpPr>
            <p:cNvPr id="101" name="Group 100"/>
            <p:cNvGrpSpPr/>
            <p:nvPr/>
          </p:nvGrpSpPr>
          <p:grpSpPr>
            <a:xfrm>
              <a:off x="2110669" y="1692224"/>
              <a:ext cx="2031040" cy="504460"/>
              <a:chOff x="2088834" y="2115038"/>
              <a:chExt cx="2503458" cy="595632"/>
            </a:xfrm>
          </p:grpSpPr>
          <p:pic>
            <p:nvPicPr>
              <p:cNvPr id="104"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6">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mage result for mRNA transcripts"/>
              <p:cNvPicPr>
                <a:picLocks noChangeAspect="1" noChangeArrowheads="1"/>
              </p:cNvPicPr>
              <p:nvPr/>
            </p:nvPicPr>
            <p:blipFill rotWithShape="1">
              <a:blip r:embed="rId14">
                <a:duotone>
                  <a:prstClr val="black"/>
                  <a:srgbClr val="FF0000">
                    <a:tint val="45000"/>
                    <a:satMod val="400000"/>
                  </a:srgb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03" name="TextBox 102"/>
            <p:cNvSpPr txBox="1"/>
            <p:nvPr/>
          </p:nvSpPr>
          <p:spPr>
            <a:xfrm>
              <a:off x="3400180" y="1883180"/>
              <a:ext cx="455219" cy="224010"/>
            </a:xfrm>
            <a:prstGeom prst="rect">
              <a:avLst/>
            </a:prstGeom>
            <a:noFill/>
          </p:spPr>
          <p:txBody>
            <a:bodyPr wrap="none" rtlCol="0">
              <a:spAutoFit/>
            </a:bodyPr>
            <a:lstStyle/>
            <a:p>
              <a:r>
                <a:rPr lang="en-US" sz="600" b="1" dirty="0">
                  <a:latin typeface="Arial" charset="0"/>
                  <a:ea typeface="Arial" charset="0"/>
                  <a:cs typeface="Arial" charset="0"/>
                </a:rPr>
                <a:t>RNA</a:t>
              </a:r>
            </a:p>
          </p:txBody>
        </p:sp>
      </p:grpSp>
      <p:grpSp>
        <p:nvGrpSpPr>
          <p:cNvPr id="106" name="Group 105"/>
          <p:cNvGrpSpPr/>
          <p:nvPr/>
        </p:nvGrpSpPr>
        <p:grpSpPr>
          <a:xfrm>
            <a:off x="2319323" y="3386011"/>
            <a:ext cx="1080629" cy="281256"/>
            <a:chOff x="2083420" y="1692224"/>
            <a:chExt cx="2058289" cy="504460"/>
          </a:xfrm>
        </p:grpSpPr>
        <p:grpSp>
          <p:nvGrpSpPr>
            <p:cNvPr id="107" name="Group 106"/>
            <p:cNvGrpSpPr/>
            <p:nvPr/>
          </p:nvGrpSpPr>
          <p:grpSpPr>
            <a:xfrm>
              <a:off x="2110669" y="1692224"/>
              <a:ext cx="2031040" cy="504460"/>
              <a:chOff x="2088834" y="2115038"/>
              <a:chExt cx="2503458" cy="595632"/>
            </a:xfrm>
          </p:grpSpPr>
          <p:pic>
            <p:nvPicPr>
              <p:cNvPr id="110"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8">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mage result for mRNA transcripts"/>
              <p:cNvPicPr>
                <a:picLocks noChangeAspect="1" noChangeArrowheads="1"/>
              </p:cNvPicPr>
              <p:nvPr/>
            </p:nvPicPr>
            <p:blipFill rotWithShape="1">
              <a:blip r:embed="rId14">
                <a:duotone>
                  <a:prstClr val="black"/>
                  <a:srgbClr val="FFFF00">
                    <a:tint val="45000"/>
                    <a:satMod val="400000"/>
                  </a:srgb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09" name="TextBox 108"/>
            <p:cNvSpPr txBox="1"/>
            <p:nvPr/>
          </p:nvSpPr>
          <p:spPr>
            <a:xfrm>
              <a:off x="3384023" y="1874516"/>
              <a:ext cx="455221" cy="224010"/>
            </a:xfrm>
            <a:prstGeom prst="rect">
              <a:avLst/>
            </a:prstGeom>
            <a:noFill/>
          </p:spPr>
          <p:txBody>
            <a:bodyPr wrap="none" rtlCol="0">
              <a:spAutoFit/>
            </a:bodyPr>
            <a:lstStyle/>
            <a:p>
              <a:r>
                <a:rPr lang="en-US" sz="600" b="1" dirty="0">
                  <a:latin typeface="Arial" charset="0"/>
                  <a:ea typeface="Arial" charset="0"/>
                  <a:cs typeface="Arial" charset="0"/>
                </a:rPr>
                <a:t>R</a:t>
              </a:r>
              <a:r>
                <a:rPr lang="en-US" sz="600" b="1">
                  <a:latin typeface="Arial" charset="0"/>
                  <a:ea typeface="Arial" charset="0"/>
                  <a:cs typeface="Arial" charset="0"/>
                </a:rPr>
                <a:t>NA</a:t>
              </a:r>
              <a:endParaRPr lang="en-US" sz="600" b="1" dirty="0">
                <a:latin typeface="Arial" charset="0"/>
                <a:ea typeface="Arial" charset="0"/>
                <a:cs typeface="Arial" charset="0"/>
              </a:endParaRPr>
            </a:p>
          </p:txBody>
        </p:sp>
      </p:grpSp>
      <p:grpSp>
        <p:nvGrpSpPr>
          <p:cNvPr id="112" name="Group 111"/>
          <p:cNvGrpSpPr/>
          <p:nvPr/>
        </p:nvGrpSpPr>
        <p:grpSpPr>
          <a:xfrm>
            <a:off x="2269756" y="2284918"/>
            <a:ext cx="1166769" cy="261901"/>
            <a:chOff x="2083420" y="1692224"/>
            <a:chExt cx="2058289" cy="504460"/>
          </a:xfrm>
        </p:grpSpPr>
        <p:grpSp>
          <p:nvGrpSpPr>
            <p:cNvPr id="113" name="Group 112"/>
            <p:cNvGrpSpPr/>
            <p:nvPr/>
          </p:nvGrpSpPr>
          <p:grpSpPr>
            <a:xfrm>
              <a:off x="2110669" y="1692224"/>
              <a:ext cx="2031040" cy="504460"/>
              <a:chOff x="2088834" y="2115038"/>
              <a:chExt cx="2503458" cy="595632"/>
            </a:xfrm>
          </p:grpSpPr>
          <p:pic>
            <p:nvPicPr>
              <p:cNvPr id="116" name="Picture 2" descr="mage result for mRNA transcripts"/>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19">
                        <a14:imgEffect>
                          <a14:backgroundRemoval t="19033" b="50702" l="681" r="96368">
                            <a14:backgroundMark x1="43246" y1="44306" x2="68899" y2="41186"/>
                          </a14:backgroundRemoval>
                        </a14:imgEffect>
                      </a14:imgLayer>
                    </a14:imgProps>
                  </a:ext>
                  <a:ext uri="{28A0092B-C50C-407E-A947-70E740481C1C}">
                    <a14:useLocalDpi xmlns:a14="http://schemas.microsoft.com/office/drawing/2010/main" val="0"/>
                  </a:ext>
                </a:extLst>
              </a:blip>
              <a:srcRect t="19200" r="2916" b="49138"/>
              <a:stretch/>
            </p:blipFill>
            <p:spPr bwMode="auto">
              <a:xfrm>
                <a:off x="2088834" y="2115038"/>
                <a:ext cx="2500417" cy="5935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mage result for mRNA transcripts"/>
              <p:cNvPicPr>
                <a:picLocks noChangeAspect="1" noChangeArrowheads="1"/>
              </p:cNvPicPr>
              <p:nvPr/>
            </p:nvPicPr>
            <p:blipFill rotWithShape="1">
              <a:blip r:embed="rId14">
                <a:duotone>
                  <a:prstClr val="black"/>
                  <a:schemeClr val="accent5">
                    <a:tint val="45000"/>
                    <a:satMod val="400000"/>
                  </a:schemeClr>
                </a:duotone>
                <a:extLst>
                  <a:ext uri="{BEBA8EAE-BF5A-486C-A8C5-ECC9F3942E4B}">
                    <a14:imgProps xmlns:a14="http://schemas.microsoft.com/office/drawing/2010/main">
                      <a14:imgLayer r:embed="rId17">
                        <a14:imgEffect>
                          <a14:backgroundRemoval t="19033" b="50702" l="681" r="96368">
                            <a14:foregroundMark x1="39274" y1="43994" x2="56413" y2="46802"/>
                            <a14:foregroundMark x1="63224" y1="33073" x2="64926" y2="38690"/>
                            <a14:backgroundMark x1="14075" y1="29797" x2="37571" y2="28393"/>
                            <a14:backgroundMark x1="42679" y1="22465" x2="64699" y2="22309"/>
                            <a14:backgroundMark x1="43246" y1="36037" x2="51192" y2="37441"/>
                            <a14:backgroundMark x1="46084" y1="41498" x2="56073" y2="40406"/>
                            <a14:backgroundMark x1="58343" y1="38066" x2="60045" y2="38378"/>
                            <a14:backgroundMark x1="61180" y1="38690" x2="61180" y2="36505"/>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t="19200" r="2916" b="49138"/>
              <a:stretch/>
            </p:blipFill>
            <p:spPr bwMode="auto">
              <a:xfrm>
                <a:off x="2091875" y="2117157"/>
                <a:ext cx="2500417" cy="593513"/>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TextBox 113"/>
            <p:cNvSpPr txBox="1"/>
            <p:nvPr/>
          </p:nvSpPr>
          <p:spPr>
            <a:xfrm>
              <a:off x="2083420" y="1753625"/>
              <a:ext cx="455220" cy="224009"/>
            </a:xfrm>
            <a:prstGeom prst="rect">
              <a:avLst/>
            </a:prstGeom>
            <a:noFill/>
          </p:spPr>
          <p:txBody>
            <a:bodyPr wrap="none" rtlCol="0">
              <a:spAutoFit/>
            </a:bodyPr>
            <a:lstStyle/>
            <a:p>
              <a:r>
                <a:rPr lang="en-US" sz="600" b="1" dirty="0">
                  <a:latin typeface="Arial" charset="0"/>
                  <a:ea typeface="Arial" charset="0"/>
                  <a:cs typeface="Arial" charset="0"/>
                </a:rPr>
                <a:t>DNA</a:t>
              </a:r>
            </a:p>
          </p:txBody>
        </p:sp>
        <p:sp>
          <p:nvSpPr>
            <p:cNvPr id="115" name="TextBox 114"/>
            <p:cNvSpPr txBox="1"/>
            <p:nvPr/>
          </p:nvSpPr>
          <p:spPr>
            <a:xfrm>
              <a:off x="3376239" y="1892147"/>
              <a:ext cx="455221" cy="224009"/>
            </a:xfrm>
            <a:prstGeom prst="rect">
              <a:avLst/>
            </a:prstGeom>
            <a:noFill/>
          </p:spPr>
          <p:txBody>
            <a:bodyPr wrap="none" rtlCol="0">
              <a:spAutoFit/>
            </a:bodyPr>
            <a:lstStyle/>
            <a:p>
              <a:r>
                <a:rPr lang="en-US" sz="600" b="1" dirty="0">
                  <a:latin typeface="Arial" charset="0"/>
                  <a:ea typeface="Arial" charset="0"/>
                  <a:cs typeface="Arial" charset="0"/>
                </a:rPr>
                <a:t>RNA</a:t>
              </a:r>
            </a:p>
          </p:txBody>
        </p:sp>
      </p:grpSp>
      <p:pic>
        <p:nvPicPr>
          <p:cNvPr id="118" name="Picture 117"/>
          <p:cNvPicPr>
            <a:picLocks noChangeAspect="1"/>
          </p:cNvPicPr>
          <p:nvPr/>
        </p:nvPicPr>
        <p:blipFill>
          <a:blip r:embed="rId20">
            <a:duotone>
              <a:prstClr val="black"/>
              <a:schemeClr val="accent5">
                <a:tint val="45000"/>
                <a:satMod val="400000"/>
              </a:scheme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21081834">
            <a:off x="4242438" y="2280599"/>
            <a:ext cx="658753" cy="495972"/>
          </a:xfrm>
          <a:prstGeom prst="rect">
            <a:avLst/>
          </a:prstGeom>
        </p:spPr>
      </p:pic>
      <p:pic>
        <p:nvPicPr>
          <p:cNvPr id="119" name="Picture 118"/>
          <p:cNvPicPr>
            <a:picLocks noChangeAspect="1"/>
          </p:cNvPicPr>
          <p:nvPr/>
        </p:nvPicPr>
        <p:blipFill>
          <a:blip r:embed="rId22">
            <a:duotone>
              <a:prstClr val="black"/>
              <a:srgbClr val="00B050">
                <a:tint val="45000"/>
                <a:satMod val="400000"/>
              </a:srgbClr>
            </a:duotone>
            <a:extLst>
              <a:ext uri="{BEBA8EAE-BF5A-486C-A8C5-ECC9F3942E4B}">
                <a14:imgProps xmlns:a14="http://schemas.microsoft.com/office/drawing/2010/main">
                  <a14:imgLayer r:embed="rId23">
                    <a14:imgEffect>
                      <a14:backgroundRemoval t="0" b="89744" l="0" r="98456"/>
                    </a14:imgEffect>
                  </a14:imgLayer>
                </a14:imgProps>
              </a:ext>
            </a:extLst>
          </a:blip>
          <a:stretch>
            <a:fillRect/>
          </a:stretch>
        </p:blipFill>
        <p:spPr>
          <a:xfrm rot="1478568">
            <a:off x="4299600" y="1800005"/>
            <a:ext cx="714396" cy="537866"/>
          </a:xfrm>
          <a:prstGeom prst="rect">
            <a:avLst/>
          </a:prstGeom>
        </p:spPr>
      </p:pic>
      <p:pic>
        <p:nvPicPr>
          <p:cNvPr id="120" name="Picture 119"/>
          <p:cNvPicPr>
            <a:picLocks noChangeAspect="1"/>
          </p:cNvPicPr>
          <p:nvPr/>
        </p:nvPicPr>
        <p:blipFill>
          <a:blip r:embed="rId24">
            <a:duotone>
              <a:prstClr val="black"/>
              <a:srgbClr val="FF0000">
                <a:tint val="45000"/>
                <a:satMod val="400000"/>
              </a:srgbClr>
            </a:duotone>
            <a:extLst>
              <a:ext uri="{BEBA8EAE-BF5A-486C-A8C5-ECC9F3942E4B}">
                <a14:imgProps xmlns:a14="http://schemas.microsoft.com/office/drawing/2010/main">
                  <a14:imgLayer r:embed="rId25">
                    <a14:imgEffect>
                      <a14:backgroundRemoval t="0" b="97436" l="0" r="98842"/>
                    </a14:imgEffect>
                  </a14:imgLayer>
                </a14:imgProps>
              </a:ext>
            </a:extLst>
          </a:blip>
          <a:stretch>
            <a:fillRect/>
          </a:stretch>
        </p:blipFill>
        <p:spPr>
          <a:xfrm rot="16420759">
            <a:off x="4165339" y="2922913"/>
            <a:ext cx="549545" cy="413750"/>
          </a:xfrm>
          <a:prstGeom prst="rect">
            <a:avLst/>
          </a:prstGeom>
        </p:spPr>
      </p:pic>
      <p:pic>
        <p:nvPicPr>
          <p:cNvPr id="121" name="Picture 120"/>
          <p:cNvPicPr>
            <a:picLocks noChangeAspect="1"/>
          </p:cNvPicPr>
          <p:nvPr/>
        </p:nvPicPr>
        <p:blipFill>
          <a:blip r:embed="rId20">
            <a:duotone>
              <a:prstClr val="black"/>
              <a:srgbClr val="7030A0">
                <a:tint val="45000"/>
                <a:satMod val="400000"/>
              </a:srgb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15597871">
            <a:off x="4560380" y="2695171"/>
            <a:ext cx="732080" cy="551180"/>
          </a:xfrm>
          <a:prstGeom prst="rect">
            <a:avLst/>
          </a:prstGeom>
        </p:spPr>
      </p:pic>
      <p:pic>
        <p:nvPicPr>
          <p:cNvPr id="122" name="Picture 121"/>
          <p:cNvPicPr>
            <a:picLocks noChangeAspect="1"/>
          </p:cNvPicPr>
          <p:nvPr/>
        </p:nvPicPr>
        <p:blipFill>
          <a:blip r:embed="rId22">
            <a:duotone>
              <a:prstClr val="black"/>
              <a:srgbClr val="00B050">
                <a:tint val="45000"/>
                <a:satMod val="400000"/>
              </a:srgbClr>
            </a:duotone>
            <a:extLst>
              <a:ext uri="{BEBA8EAE-BF5A-486C-A8C5-ECC9F3942E4B}">
                <a14:imgProps xmlns:a14="http://schemas.microsoft.com/office/drawing/2010/main">
                  <a14:imgLayer r:embed="rId23">
                    <a14:imgEffect>
                      <a14:backgroundRemoval t="0" b="89744" l="0" r="98456"/>
                    </a14:imgEffect>
                  </a14:imgLayer>
                </a14:imgProps>
              </a:ext>
            </a:extLst>
          </a:blip>
          <a:stretch>
            <a:fillRect/>
          </a:stretch>
        </p:blipFill>
        <p:spPr>
          <a:xfrm rot="3083096">
            <a:off x="6262715" y="1829658"/>
            <a:ext cx="395160" cy="297514"/>
          </a:xfrm>
          <a:prstGeom prst="rect">
            <a:avLst/>
          </a:prstGeom>
        </p:spPr>
      </p:pic>
      <p:pic>
        <p:nvPicPr>
          <p:cNvPr id="123" name="Picture 122"/>
          <p:cNvPicPr>
            <a:picLocks noChangeAspect="1"/>
          </p:cNvPicPr>
          <p:nvPr/>
        </p:nvPicPr>
        <p:blipFill>
          <a:blip r:embed="rId20">
            <a:duotone>
              <a:prstClr val="black"/>
              <a:srgbClr val="7030A0">
                <a:tint val="45000"/>
                <a:satMod val="400000"/>
              </a:srgb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15597871">
            <a:off x="6199933" y="1946672"/>
            <a:ext cx="400887" cy="301826"/>
          </a:xfrm>
          <a:prstGeom prst="rect">
            <a:avLst/>
          </a:prstGeom>
        </p:spPr>
      </p:pic>
      <p:grpSp>
        <p:nvGrpSpPr>
          <p:cNvPr id="22" name="Group 21"/>
          <p:cNvGrpSpPr/>
          <p:nvPr/>
        </p:nvGrpSpPr>
        <p:grpSpPr>
          <a:xfrm>
            <a:off x="5594899" y="1964965"/>
            <a:ext cx="1078867" cy="481627"/>
            <a:chOff x="5398163" y="1708641"/>
            <a:chExt cx="1078867" cy="481627"/>
          </a:xfrm>
        </p:grpSpPr>
        <p:pic>
          <p:nvPicPr>
            <p:cNvPr id="124" name="Picture 123"/>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1026" b="100000" l="26255" r="99614"/>
                      </a14:imgEffect>
                    </a14:imgLayer>
                  </a14:imgProps>
                </a:ext>
              </a:extLst>
            </a:blip>
            <a:stretch>
              <a:fillRect/>
            </a:stretch>
          </p:blipFill>
          <p:spPr>
            <a:xfrm rot="4550757" flipH="1">
              <a:off x="6049962" y="1763200"/>
              <a:ext cx="481627" cy="372509"/>
            </a:xfrm>
            <a:prstGeom prst="rect">
              <a:avLst/>
            </a:prstGeom>
          </p:spPr>
        </p:pic>
        <p:pic>
          <p:nvPicPr>
            <p:cNvPr id="125" name="Picture 124"/>
            <p:cNvPicPr>
              <a:picLocks noChangeAspect="1"/>
            </p:cNvPicPr>
            <p:nvPr/>
          </p:nvPicPr>
          <p:blipFill>
            <a:blip r:embed="rId20">
              <a:duotone>
                <a:prstClr val="black"/>
                <a:schemeClr val="accent5">
                  <a:tint val="45000"/>
                  <a:satMod val="400000"/>
                </a:schemeClr>
              </a:duotone>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rot="21081834">
              <a:off x="5398163" y="1761327"/>
              <a:ext cx="449701" cy="338578"/>
            </a:xfrm>
            <a:prstGeom prst="rect">
              <a:avLst/>
            </a:prstGeom>
          </p:spPr>
        </p:pic>
      </p:grpSp>
      <p:pic>
        <p:nvPicPr>
          <p:cNvPr id="126" name="Picture 125"/>
          <p:cNvPicPr>
            <a:picLocks noChangeAspect="1"/>
          </p:cNvPicPr>
          <p:nvPr/>
        </p:nvPicPr>
        <p:blipFill>
          <a:blip r:embed="rId24">
            <a:duotone>
              <a:prstClr val="black"/>
              <a:srgbClr val="FF0000">
                <a:tint val="45000"/>
                <a:satMod val="400000"/>
              </a:srgbClr>
            </a:duotone>
            <a:extLst>
              <a:ext uri="{BEBA8EAE-BF5A-486C-A8C5-ECC9F3942E4B}">
                <a14:imgProps xmlns:a14="http://schemas.microsoft.com/office/drawing/2010/main">
                  <a14:imgLayer r:embed="rId25">
                    <a14:imgEffect>
                      <a14:backgroundRemoval t="0" b="97436" l="0" r="98842"/>
                    </a14:imgEffect>
                  </a14:imgLayer>
                </a14:imgProps>
              </a:ext>
            </a:extLst>
          </a:blip>
          <a:stretch>
            <a:fillRect/>
          </a:stretch>
        </p:blipFill>
        <p:spPr>
          <a:xfrm rot="16420759">
            <a:off x="5558216" y="2013979"/>
            <a:ext cx="288339" cy="217089"/>
          </a:xfrm>
          <a:prstGeom prst="rect">
            <a:avLst/>
          </a:prstGeom>
        </p:spPr>
      </p:pic>
      <p:sp>
        <p:nvSpPr>
          <p:cNvPr id="24" name="Right Arrow 23"/>
          <p:cNvSpPr/>
          <p:nvPr/>
        </p:nvSpPr>
        <p:spPr>
          <a:xfrm>
            <a:off x="1750494" y="3707409"/>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3814910" y="3689811"/>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p:cNvSpPr/>
          <p:nvPr/>
        </p:nvSpPr>
        <p:spPr>
          <a:xfrm>
            <a:off x="5261579" y="369741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6945576" y="369440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292403" y="4536267"/>
            <a:ext cx="8758468" cy="2228860"/>
            <a:chOff x="292403" y="4536267"/>
            <a:chExt cx="8758468" cy="2228860"/>
          </a:xfrm>
        </p:grpSpPr>
        <p:grpSp>
          <p:nvGrpSpPr>
            <p:cNvPr id="16" name="Group 15"/>
            <p:cNvGrpSpPr/>
            <p:nvPr/>
          </p:nvGrpSpPr>
          <p:grpSpPr>
            <a:xfrm>
              <a:off x="419304" y="4536267"/>
              <a:ext cx="8592827" cy="2228860"/>
              <a:chOff x="419304" y="4536267"/>
              <a:chExt cx="8592827" cy="2228860"/>
            </a:xfrm>
          </p:grpSpPr>
          <p:grpSp>
            <p:nvGrpSpPr>
              <p:cNvPr id="9" name="Group 8"/>
              <p:cNvGrpSpPr/>
              <p:nvPr/>
            </p:nvGrpSpPr>
            <p:grpSpPr>
              <a:xfrm>
                <a:off x="419304" y="5101533"/>
                <a:ext cx="1116491" cy="900246"/>
                <a:chOff x="1018094" y="5618814"/>
                <a:chExt cx="1116491" cy="900246"/>
              </a:xfrm>
            </p:grpSpPr>
            <p:sp>
              <p:nvSpPr>
                <p:cNvPr id="7" name="TextBox 6"/>
                <p:cNvSpPr txBox="1"/>
                <p:nvPr/>
              </p:nvSpPr>
              <p:spPr>
                <a:xfrm>
                  <a:off x="1018094" y="5618814"/>
                  <a:ext cx="1116491" cy="900246"/>
                </a:xfrm>
                <a:prstGeom prst="rect">
                  <a:avLst/>
                </a:prstGeom>
                <a:solidFill>
                  <a:srgbClr val="FFFCD9"/>
                </a:solidFill>
                <a:ln>
                  <a:solidFill>
                    <a:schemeClr val="tx1">
                      <a:lumMod val="50000"/>
                      <a:lumOff val="50000"/>
                    </a:schemeClr>
                  </a:solidFill>
                </a:ln>
              </p:spPr>
              <p:txBody>
                <a:bodyPr wrap="square" rtlCol="0">
                  <a:spAutoFit/>
                </a:bodyPr>
                <a:lstStyle/>
                <a:p>
                  <a:pPr algn="ctr"/>
                  <a:r>
                    <a:rPr lang="en-US" sz="1050" b="1" dirty="0">
                      <a:latin typeface="Apple Chancery" charset="0"/>
                      <a:ea typeface="Apple Chancery" charset="0"/>
                      <a:cs typeface="Apple Chancery" charset="0"/>
                    </a:rPr>
                    <a:t>Recipe</a:t>
                  </a:r>
                </a:p>
                <a:p>
                  <a:r>
                    <a:rPr lang="en-US" sz="1050" b="1" dirty="0">
                      <a:latin typeface="Apple Chancery" charset="0"/>
                      <a:ea typeface="Apple Chancery" charset="0"/>
                      <a:cs typeface="Apple Chancery" charset="0"/>
                    </a:rPr>
                    <a:t>1. </a:t>
                  </a:r>
                </a:p>
                <a:p>
                  <a:r>
                    <a:rPr lang="en-US" sz="1050" b="1" dirty="0">
                      <a:latin typeface="Apple Chancery" charset="0"/>
                      <a:ea typeface="Apple Chancery" charset="0"/>
                      <a:cs typeface="Apple Chancery" charset="0"/>
                    </a:rPr>
                    <a:t>2.</a:t>
                  </a:r>
                </a:p>
                <a:p>
                  <a:r>
                    <a:rPr lang="en-US" sz="1050" b="1" dirty="0">
                      <a:latin typeface="Apple Chancery" charset="0"/>
                      <a:ea typeface="Apple Chancery" charset="0"/>
                      <a:cs typeface="Apple Chancery" charset="0"/>
                    </a:rPr>
                    <a:t>3.</a:t>
                  </a:r>
                </a:p>
                <a:p>
                  <a:r>
                    <a:rPr lang="en-US" sz="1050" b="1" dirty="0">
                      <a:latin typeface="Apple Chancery" charset="0"/>
                      <a:ea typeface="Apple Chancery" charset="0"/>
                      <a:cs typeface="Apple Chancery" charset="0"/>
                    </a:rPr>
                    <a:t>4. </a:t>
                  </a:r>
                </a:p>
              </p:txBody>
            </p:sp>
            <p:sp>
              <p:nvSpPr>
                <p:cNvPr id="8" name="Freeform 7"/>
                <p:cNvSpPr/>
                <p:nvPr/>
              </p:nvSpPr>
              <p:spPr>
                <a:xfrm>
                  <a:off x="1257236" y="587562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276796" y="6021364"/>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1257235" y="6180001"/>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1257235" y="6353618"/>
                  <a:ext cx="669303" cy="65988"/>
                </a:xfrm>
                <a:custGeom>
                  <a:avLst/>
                  <a:gdLst>
                    <a:gd name="connsiteX0" fmla="*/ 0 w 669303"/>
                    <a:gd name="connsiteY0" fmla="*/ 65988 h 65988"/>
                    <a:gd name="connsiteX1" fmla="*/ 65988 w 669303"/>
                    <a:gd name="connsiteY1" fmla="*/ 18854 h 65988"/>
                    <a:gd name="connsiteX2" fmla="*/ 94268 w 669303"/>
                    <a:gd name="connsiteY2" fmla="*/ 9427 h 65988"/>
                    <a:gd name="connsiteX3" fmla="*/ 103695 w 669303"/>
                    <a:gd name="connsiteY3" fmla="*/ 37707 h 65988"/>
                    <a:gd name="connsiteX4" fmla="*/ 160256 w 669303"/>
                    <a:gd name="connsiteY4" fmla="*/ 65988 h 65988"/>
                    <a:gd name="connsiteX5" fmla="*/ 207390 w 669303"/>
                    <a:gd name="connsiteY5" fmla="*/ 28281 h 65988"/>
                    <a:gd name="connsiteX6" fmla="*/ 263951 w 669303"/>
                    <a:gd name="connsiteY6" fmla="*/ 0 h 65988"/>
                    <a:gd name="connsiteX7" fmla="*/ 339365 w 669303"/>
                    <a:gd name="connsiteY7" fmla="*/ 18854 h 65988"/>
                    <a:gd name="connsiteX8" fmla="*/ 367646 w 669303"/>
                    <a:gd name="connsiteY8" fmla="*/ 37707 h 65988"/>
                    <a:gd name="connsiteX9" fmla="*/ 405353 w 669303"/>
                    <a:gd name="connsiteY9" fmla="*/ 28281 h 65988"/>
                    <a:gd name="connsiteX10" fmla="*/ 461914 w 669303"/>
                    <a:gd name="connsiteY10" fmla="*/ 9427 h 65988"/>
                    <a:gd name="connsiteX11" fmla="*/ 669303 w 669303"/>
                    <a:gd name="connsiteY11" fmla="*/ 18854 h 6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03" h="65988">
                      <a:moveTo>
                        <a:pt x="0" y="65988"/>
                      </a:moveTo>
                      <a:cubicBezTo>
                        <a:pt x="8549" y="59576"/>
                        <a:pt x="52196" y="25750"/>
                        <a:pt x="65988" y="18854"/>
                      </a:cubicBezTo>
                      <a:cubicBezTo>
                        <a:pt x="74876" y="14410"/>
                        <a:pt x="84841" y="12569"/>
                        <a:pt x="94268" y="9427"/>
                      </a:cubicBezTo>
                      <a:cubicBezTo>
                        <a:pt x="97410" y="18854"/>
                        <a:pt x="97488" y="29948"/>
                        <a:pt x="103695" y="37707"/>
                      </a:cubicBezTo>
                      <a:cubicBezTo>
                        <a:pt x="116986" y="54321"/>
                        <a:pt x="141625" y="59778"/>
                        <a:pt x="160256" y="65988"/>
                      </a:cubicBezTo>
                      <a:cubicBezTo>
                        <a:pt x="215310" y="47636"/>
                        <a:pt x="164751" y="70920"/>
                        <a:pt x="207390" y="28281"/>
                      </a:cubicBezTo>
                      <a:cubicBezTo>
                        <a:pt x="225665" y="10006"/>
                        <a:pt x="240948" y="7668"/>
                        <a:pt x="263951" y="0"/>
                      </a:cubicBezTo>
                      <a:cubicBezTo>
                        <a:pt x="281881" y="3586"/>
                        <a:pt x="320039" y="9191"/>
                        <a:pt x="339365" y="18854"/>
                      </a:cubicBezTo>
                      <a:cubicBezTo>
                        <a:pt x="349499" y="23921"/>
                        <a:pt x="358219" y="31423"/>
                        <a:pt x="367646" y="37707"/>
                      </a:cubicBezTo>
                      <a:cubicBezTo>
                        <a:pt x="380215" y="34565"/>
                        <a:pt x="392944" y="32004"/>
                        <a:pt x="405353" y="28281"/>
                      </a:cubicBezTo>
                      <a:cubicBezTo>
                        <a:pt x="424388" y="22570"/>
                        <a:pt x="461914" y="9427"/>
                        <a:pt x="461914" y="9427"/>
                      </a:cubicBezTo>
                      <a:cubicBezTo>
                        <a:pt x="554493" y="32572"/>
                        <a:pt x="486665" y="18854"/>
                        <a:pt x="669303" y="1885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2269756" y="4871880"/>
                <a:ext cx="1323304" cy="1509240"/>
                <a:chOff x="2402058" y="5355584"/>
                <a:chExt cx="1144782" cy="1328003"/>
              </a:xfrm>
            </p:grpSpPr>
            <p:pic>
              <p:nvPicPr>
                <p:cNvPr id="34" name="Picture 4" descr="mage result for shouting head chef cartoon"/>
                <p:cNvPicPr>
                  <a:picLocks noChangeAspect="1" noChangeArrowheads="1"/>
                </p:cNvPicPr>
                <p:nvPr/>
              </p:nvPicPr>
              <p:blipFill>
                <a:blip r:embed="rId26">
                  <a:duotone>
                    <a:prstClr val="black"/>
                    <a:srgbClr val="FF0000">
                      <a:tint val="45000"/>
                      <a:satMod val="400000"/>
                    </a:srgbClr>
                  </a:duotone>
                  <a:extLst>
                    <a:ext uri="{BEBA8EAE-BF5A-486C-A8C5-ECC9F3942E4B}">
                      <a14:imgProps xmlns:a14="http://schemas.microsoft.com/office/drawing/2010/main">
                        <a14:imgLayer r:embed="rId27">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939042" y="5355584"/>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age result for shouting head chef cartoon"/>
                <p:cNvPicPr>
                  <a:picLocks noChangeAspect="1" noChangeArrowheads="1"/>
                </p:cNvPicPr>
                <p:nvPr/>
              </p:nvPicPr>
              <p:blipFill>
                <a:blip r:embed="rId26">
                  <a:duotone>
                    <a:prstClr val="black"/>
                    <a:schemeClr val="accent5">
                      <a:tint val="45000"/>
                      <a:satMod val="400000"/>
                    </a:schemeClr>
                  </a:duotone>
                  <a:extLst>
                    <a:ext uri="{BEBA8EAE-BF5A-486C-A8C5-ECC9F3942E4B}">
                      <a14:imgProps xmlns:a14="http://schemas.microsoft.com/office/drawing/2010/main">
                        <a14:imgLayer r:embed="rId28">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535" y="5634836"/>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mage result for shouting head chef cartoon"/>
                <p:cNvPicPr>
                  <a:picLocks noChangeAspect="1" noChangeArrowheads="1"/>
                </p:cNvPicPr>
                <p:nvPr/>
              </p:nvPicPr>
              <p:blipFill>
                <a:blip r:embed="rId26">
                  <a:duotone>
                    <a:prstClr val="black"/>
                    <a:srgbClr val="00B050">
                      <a:tint val="45000"/>
                      <a:satMod val="400000"/>
                    </a:srgbClr>
                  </a:duotone>
                  <a:extLst>
                    <a:ext uri="{BEBA8EAE-BF5A-486C-A8C5-ECC9F3942E4B}">
                      <a14:imgProps xmlns:a14="http://schemas.microsoft.com/office/drawing/2010/main">
                        <a14:imgLayer r:embed="rId29">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02058" y="6074911"/>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mage result for shouting head chef cartoon"/>
                <p:cNvPicPr>
                  <a:picLocks noChangeAspect="1" noChangeArrowheads="1"/>
                </p:cNvPicPr>
                <p:nvPr/>
              </p:nvPicPr>
              <p:blipFill>
                <a:blip r:embed="rId26">
                  <a:duotone>
                    <a:prstClr val="black"/>
                    <a:srgbClr val="7030A0">
                      <a:tint val="45000"/>
                      <a:satMod val="400000"/>
                    </a:srgbClr>
                  </a:duotone>
                  <a:extLst>
                    <a:ext uri="{BEBA8EAE-BF5A-486C-A8C5-ECC9F3942E4B}">
                      <a14:imgProps xmlns:a14="http://schemas.microsoft.com/office/drawing/2010/main">
                        <a14:imgLayer r:embed="rId30">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70128" y="5770832"/>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age result for shouting head chef cartoon"/>
                <p:cNvPicPr>
                  <a:picLocks noChangeAspect="1" noChangeArrowheads="1"/>
                </p:cNvPicPr>
                <p:nvPr/>
              </p:nvPicPr>
              <p:blipFill>
                <a:blip r:embed="rId26">
                  <a:duotone>
                    <a:prstClr val="black"/>
                    <a:srgbClr val="FFFF00">
                      <a:tint val="45000"/>
                      <a:satMod val="400000"/>
                    </a:srgbClr>
                  </a:duotone>
                  <a:extLst>
                    <a:ext uri="{BEBA8EAE-BF5A-486C-A8C5-ECC9F3942E4B}">
                      <a14:imgProps xmlns:a14="http://schemas.microsoft.com/office/drawing/2010/main">
                        <a14:imgLayer r:embed="rId31">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2732176" y="6220623"/>
                  <a:ext cx="354484" cy="4515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e result for shouting head chef cartoon"/>
                <p:cNvPicPr>
                  <a:picLocks noChangeAspect="1" noChangeArrowheads="1"/>
                </p:cNvPicPr>
                <p:nvPr/>
              </p:nvPicPr>
              <p:blipFill>
                <a:blip r:embed="rId26">
                  <a:extLst>
                    <a:ext uri="{BEBA8EAE-BF5A-486C-A8C5-ECC9F3942E4B}">
                      <a14:imgProps xmlns:a14="http://schemas.microsoft.com/office/drawing/2010/main">
                        <a14:imgLayer r:embed="rId32">
                          <a14:imgEffect>
                            <a14:backgroundRemoval t="586" b="100000" l="0" r="100000"/>
                          </a14:imgEffect>
                        </a14:imgLayer>
                      </a14:imgProps>
                    </a:ext>
                    <a:ext uri="{28A0092B-C50C-407E-A947-70E740481C1C}">
                      <a14:useLocalDpi xmlns:a14="http://schemas.microsoft.com/office/drawing/2010/main" val="0"/>
                    </a:ext>
                  </a:extLst>
                </a:blip>
                <a:srcRect/>
                <a:stretch>
                  <a:fillRect/>
                </a:stretch>
              </p:blipFill>
              <p:spPr bwMode="auto">
                <a:xfrm flipH="1">
                  <a:off x="3192356" y="6232041"/>
                  <a:ext cx="354484" cy="45154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mage result for dinner cartoon"/>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51556" y="5267944"/>
                <a:ext cx="1760575" cy="66771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5803415" y="4723949"/>
                <a:ext cx="963312" cy="968751"/>
                <a:chOff x="3806573" y="3685850"/>
                <a:chExt cx="1865443" cy="1948986"/>
              </a:xfrm>
            </p:grpSpPr>
            <p:pic>
              <p:nvPicPr>
                <p:cNvPr id="54" name="Picture 53"/>
                <p:cNvPicPr>
                  <a:picLocks noChangeAspect="1"/>
                </p:cNvPicPr>
                <p:nvPr/>
              </p:nvPicPr>
              <p:blipFill rotWithShape="1">
                <a:blip r:embed="rId34">
                  <a:extLst>
                    <a:ext uri="{BEBA8EAE-BF5A-486C-A8C5-ECC9F3942E4B}">
                      <a14:imgProps xmlns:a14="http://schemas.microsoft.com/office/drawing/2010/main">
                        <a14:imgLayer r:embed="rId35">
                          <a14:imgEffect>
                            <a14:backgroundRemoval t="0" b="81977" l="15452" r="87172">
                              <a14:foregroundMark x1="30321" y1="4942" x2="31778" y2="27326"/>
                              <a14:foregroundMark x1="43149" y1="41860" x2="46939" y2="41860"/>
                              <a14:foregroundMark x1="37609" y1="75291" x2="51312" y2="74419"/>
                            </a14:backgroundRemoval>
                          </a14:imgEffect>
                        </a14:imgLayer>
                      </a14:imgProps>
                    </a:ext>
                    <a:ext uri="{28A0092B-C50C-407E-A947-70E740481C1C}">
                      <a14:useLocalDpi xmlns:a14="http://schemas.microsoft.com/office/drawing/2010/main" val="0"/>
                    </a:ext>
                  </a:extLst>
                </a:blip>
                <a:srcRect l="16193" r="12768" b="17733"/>
                <a:stretch/>
              </p:blipFill>
              <p:spPr>
                <a:xfrm>
                  <a:off x="3806573" y="3685850"/>
                  <a:ext cx="1485380" cy="1725150"/>
                </a:xfrm>
                <a:prstGeom prst="rect">
                  <a:avLst/>
                </a:prstGeom>
              </p:spPr>
            </p:pic>
            <p:pic>
              <p:nvPicPr>
                <p:cNvPr id="55" name="Picture 54"/>
                <p:cNvPicPr>
                  <a:picLocks noChangeAspect="1"/>
                </p:cNvPicPr>
                <p:nvPr/>
              </p:nvPicPr>
              <p:blipFill rotWithShape="1">
                <a:blip r:embed="rId36">
                  <a:duotone>
                    <a:prstClr val="black"/>
                    <a:srgbClr val="FF0000">
                      <a:tint val="45000"/>
                      <a:satMod val="400000"/>
                    </a:srgbClr>
                  </a:duotone>
                  <a:extLst>
                    <a:ext uri="{BEBA8EAE-BF5A-486C-A8C5-ECC9F3942E4B}">
                      <a14:imgProps xmlns:a14="http://schemas.microsoft.com/office/drawing/2010/main">
                        <a14:imgLayer r:embed="rId37">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3959562" y="3734158"/>
                  <a:ext cx="1485380" cy="1725150"/>
                </a:xfrm>
                <a:prstGeom prst="rect">
                  <a:avLst/>
                </a:prstGeom>
              </p:spPr>
            </p:pic>
            <p:pic>
              <p:nvPicPr>
                <p:cNvPr id="56" name="Picture 55"/>
                <p:cNvPicPr>
                  <a:picLocks noChangeAspect="1"/>
                </p:cNvPicPr>
                <p:nvPr/>
              </p:nvPicPr>
              <p:blipFill rotWithShape="1">
                <a:blip r:embed="rId36">
                  <a:duotone>
                    <a:prstClr val="black"/>
                    <a:schemeClr val="accent5">
                      <a:tint val="45000"/>
                      <a:satMod val="400000"/>
                    </a:schemeClr>
                  </a:duotone>
                  <a:extLst>
                    <a:ext uri="{BEBA8EAE-BF5A-486C-A8C5-ECC9F3942E4B}">
                      <a14:imgProps xmlns:a14="http://schemas.microsoft.com/office/drawing/2010/main">
                        <a14:imgLayer r:embed="rId38">
                          <a14:imgEffect>
                            <a14:backgroundRemoval t="0" b="79942" l="17493" r="60350">
                              <a14:foregroundMark x1="34694" y1="4942" x2="32945" y2="31686"/>
                              <a14:backgroundMark x1="21283" y1="36047" x2="21283" y2="47965"/>
                              <a14:backgroundMark x1="26531" y1="54942" x2="24490" y2="68895"/>
                              <a14:backgroundMark x1="42566" y1="59593" x2="54227" y2="75581"/>
                              <a14:backgroundMark x1="41691" y1="10174" x2="51312" y2="31105"/>
                            </a14:backgroundRemoval>
                          </a14:imgEffect>
                        </a14:imgLayer>
                      </a14:imgProps>
                    </a:ext>
                    <a:ext uri="{28A0092B-C50C-407E-A947-70E740481C1C}">
                      <a14:useLocalDpi xmlns:a14="http://schemas.microsoft.com/office/drawing/2010/main" val="0"/>
                    </a:ext>
                  </a:extLst>
                </a:blip>
                <a:srcRect l="16193" r="12768" b="17733"/>
                <a:stretch/>
              </p:blipFill>
              <p:spPr>
                <a:xfrm>
                  <a:off x="4186636" y="3909686"/>
                  <a:ext cx="1485380" cy="1725150"/>
                </a:xfrm>
                <a:prstGeom prst="rect">
                  <a:avLst/>
                </a:prstGeom>
              </p:spPr>
            </p:pic>
          </p:grpSp>
          <p:grpSp>
            <p:nvGrpSpPr>
              <p:cNvPr id="43" name="Group 42"/>
              <p:cNvGrpSpPr/>
              <p:nvPr/>
            </p:nvGrpSpPr>
            <p:grpSpPr>
              <a:xfrm>
                <a:off x="4024831" y="4685112"/>
                <a:ext cx="1340046" cy="1903510"/>
                <a:chOff x="3861068" y="4899933"/>
                <a:chExt cx="1340046" cy="1903510"/>
              </a:xfrm>
            </p:grpSpPr>
            <p:pic>
              <p:nvPicPr>
                <p:cNvPr id="58" name="Picture 10" descr="mage result for chefs 3D stick figure illustration"/>
                <p:cNvPicPr>
                  <a:picLocks noChangeAspect="1" noChangeArrowheads="1"/>
                </p:cNvPicPr>
                <p:nvPr/>
              </p:nvPicPr>
              <p:blipFill rotWithShape="1">
                <a:blip r:embed="rId39">
                  <a:duotone>
                    <a:prstClr val="black"/>
                    <a:schemeClr val="accent5">
                      <a:tint val="45000"/>
                      <a:satMod val="400000"/>
                    </a:schemeClr>
                  </a:duotone>
                  <a:extLst>
                    <a:ext uri="{BEBA8EAE-BF5A-486C-A8C5-ECC9F3942E4B}">
                      <a14:imgProps xmlns:a14="http://schemas.microsoft.com/office/drawing/2010/main">
                        <a14:imgLayer r:embed="rId40">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3861068" y="5708174"/>
                  <a:ext cx="356251" cy="109526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mage result for chefs 3D stick figure illustration"/>
                <p:cNvPicPr>
                  <a:picLocks noChangeAspect="1" noChangeArrowheads="1"/>
                </p:cNvPicPr>
                <p:nvPr/>
              </p:nvPicPr>
              <p:blipFill rotWithShape="1">
                <a:blip r:embed="rId41">
                  <a:duotone>
                    <a:prstClr val="black"/>
                    <a:srgbClr val="7030A0">
                      <a:tint val="45000"/>
                      <a:satMod val="400000"/>
                    </a:srgbClr>
                  </a:duotone>
                  <a:extLst>
                    <a:ext uri="{BEBA8EAE-BF5A-486C-A8C5-ECC9F3942E4B}">
                      <a14:imgProps xmlns:a14="http://schemas.microsoft.com/office/drawing/2010/main">
                        <a14:imgLayer r:embed="rId42">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3936929" y="5103506"/>
                  <a:ext cx="252777" cy="8783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mage result for chefs 3D stick figure illustration"/>
                <p:cNvPicPr>
                  <a:picLocks noChangeAspect="1" noChangeArrowheads="1"/>
                </p:cNvPicPr>
                <p:nvPr/>
              </p:nvPicPr>
              <p:blipFill rotWithShape="1">
                <a:blip r:embed="rId43">
                  <a:duotone>
                    <a:prstClr val="black"/>
                    <a:srgbClr val="FF0000">
                      <a:tint val="45000"/>
                      <a:satMod val="400000"/>
                    </a:srgbClr>
                  </a:duotone>
                  <a:extLst>
                    <a:ext uri="{BEBA8EAE-BF5A-486C-A8C5-ECC9F3942E4B}">
                      <a14:imgProps xmlns:a14="http://schemas.microsoft.com/office/drawing/2010/main">
                        <a14:imgLayer r:embed="rId44">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753004" y="4928063"/>
                  <a:ext cx="448110" cy="10952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mage result for chefs 3D stick figure illustration"/>
                <p:cNvPicPr>
                  <a:picLocks noChangeAspect="1" noChangeArrowheads="1"/>
                </p:cNvPicPr>
                <p:nvPr/>
              </p:nvPicPr>
              <p:blipFill rotWithShape="1">
                <a:blip r:embed="rId39">
                  <a:duotone>
                    <a:prstClr val="black"/>
                    <a:srgbClr val="00B050">
                      <a:tint val="45000"/>
                      <a:satMod val="400000"/>
                    </a:srgbClr>
                  </a:duotone>
                  <a:extLst>
                    <a:ext uri="{BEBA8EAE-BF5A-486C-A8C5-ECC9F3942E4B}">
                      <a14:imgProps xmlns:a14="http://schemas.microsoft.com/office/drawing/2010/main">
                        <a14:imgLayer r:embed="rId40">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Removal>
                          </a14:imgEffect>
                        </a14:imgLayer>
                      </a14:imgProps>
                    </a:ext>
                    <a:ext uri="{28A0092B-C50C-407E-A947-70E740481C1C}">
                      <a14:useLocalDpi xmlns:a14="http://schemas.microsoft.com/office/drawing/2010/main" val="0"/>
                    </a:ext>
                  </a:extLst>
                </a:blip>
                <a:srcRect r="67473"/>
                <a:stretch/>
              </p:blipFill>
              <p:spPr bwMode="auto">
                <a:xfrm>
                  <a:off x="4730482" y="5684406"/>
                  <a:ext cx="360566" cy="110853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mage result for chefs 3D stick figure illustration"/>
                <p:cNvPicPr>
                  <a:picLocks noChangeAspect="1" noChangeArrowheads="1"/>
                </p:cNvPicPr>
                <p:nvPr/>
              </p:nvPicPr>
              <p:blipFill rotWithShape="1">
                <a:blip r:embed="rId41">
                  <a:duotone>
                    <a:prstClr val="black"/>
                    <a:srgbClr val="FFFF00">
                      <a:tint val="45000"/>
                      <a:satMod val="400000"/>
                    </a:srgbClr>
                  </a:duotone>
                  <a:extLst>
                    <a:ext uri="{BEBA8EAE-BF5A-486C-A8C5-ECC9F3942E4B}">
                      <a14:imgProps xmlns:a14="http://schemas.microsoft.com/office/drawing/2010/main">
                        <a14:imgLayer r:embed="rId45">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27250" x2="60750" y2="24500"/>
                              <a14:backgroundMark x1="60750" y1="50250" x2="61250" y2="48250"/>
                              <a14:backgroundMark x1="60750" y1="27750" x2="61500" y2="22500"/>
                            </a14:backgroundRemoval>
                          </a14:imgEffect>
                        </a14:imgLayer>
                      </a14:imgProps>
                    </a:ext>
                    <a:ext uri="{28A0092B-C50C-407E-A947-70E740481C1C}">
                      <a14:useLocalDpi xmlns:a14="http://schemas.microsoft.com/office/drawing/2010/main" val="0"/>
                    </a:ext>
                  </a:extLst>
                </a:blip>
                <a:srcRect l="31662" r="39560"/>
                <a:stretch/>
              </p:blipFill>
              <p:spPr bwMode="auto">
                <a:xfrm>
                  <a:off x="4387579" y="5816622"/>
                  <a:ext cx="274545" cy="954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mage result for chefs 3D stick figure illustration"/>
                <p:cNvPicPr>
                  <a:picLocks noChangeAspect="1" noChangeArrowheads="1"/>
                </p:cNvPicPr>
                <p:nvPr/>
              </p:nvPicPr>
              <p:blipFill rotWithShape="1">
                <a:blip r:embed="rId43">
                  <a:extLst>
                    <a:ext uri="{BEBA8EAE-BF5A-486C-A8C5-ECC9F3942E4B}">
                      <a14:imgProps xmlns:a14="http://schemas.microsoft.com/office/drawing/2010/main">
                        <a14:imgLayer r:embed="rId46">
                          <a14:imgEffect>
                            <a14:backgroundRemoval t="0" b="86750" l="0" r="97000">
                              <a14:foregroundMark x1="11000" y1="22750" x2="26000" y2="22000"/>
                              <a14:foregroundMark x1="52000" y1="11750" x2="44250" y2="15750"/>
                              <a14:foregroundMark x1="38750" y1="18750" x2="44500" y2="15500"/>
                              <a14:foregroundMark x1="74000" y1="17000" x2="62750" y2="25500"/>
                              <a14:foregroundMark x1="61000" y1="27000" x2="61750" y2="23750"/>
                              <a14:foregroundMark x1="13250" y1="48000" x2="12250" y2="52750"/>
                              <a14:foregroundMark x1="37750" y1="57000" x2="40500" y2="51250"/>
                              <a14:foregroundMark x1="62750" y1="47000" x2="63750" y2="54250"/>
                              <a14:backgroundMark x1="60500" y1="17000" x2="58750" y2="24250"/>
                              <a14:backgroundMark x1="37500" y1="48000" x2="37500" y2="50000"/>
                              <a14:backgroundMark x1="78750" y1="48750" x2="78750" y2="51250"/>
                              <a14:backgroundMark x1="65000" y1="49250" x2="66000" y2="50500"/>
                              <a14:backgroundMark x1="25750" y1="50500" x2="26500" y2="49750"/>
                              <a14:backgroundMark x1="14500" y1="51500" x2="15250" y2="50000"/>
                              <a14:backgroundMark x1="59750" y1="12000" x2="60250" y2="18000"/>
                            </a14:backgroundRemoval>
                          </a14:imgEffect>
                        </a14:imgLayer>
                      </a14:imgProps>
                    </a:ext>
                    <a:ext uri="{28A0092B-C50C-407E-A947-70E740481C1C}">
                      <a14:useLocalDpi xmlns:a14="http://schemas.microsoft.com/office/drawing/2010/main" val="0"/>
                    </a:ext>
                  </a:extLst>
                </a:blip>
                <a:srcRect l="59087"/>
                <a:stretch/>
              </p:blipFill>
              <p:spPr bwMode="auto">
                <a:xfrm>
                  <a:off x="4349291" y="4899933"/>
                  <a:ext cx="448110" cy="1095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699807" y="5626432"/>
                <a:ext cx="1062144" cy="1138695"/>
                <a:chOff x="5052556" y="5172915"/>
                <a:chExt cx="1245373" cy="1245373"/>
              </a:xfrm>
            </p:grpSpPr>
            <p:pic>
              <p:nvPicPr>
                <p:cNvPr id="66" name="Picture 65"/>
                <p:cNvPicPr>
                  <a:picLocks noChangeAspect="1"/>
                </p:cNvPicPr>
                <p:nvPr/>
              </p:nvPicPr>
              <p:blipFill>
                <a:blip r:embed="rId47">
                  <a:duotone>
                    <a:prstClr val="black"/>
                    <a:srgbClr val="7030A0">
                      <a:tint val="45000"/>
                      <a:satMod val="400000"/>
                    </a:srgbClr>
                  </a:duotone>
                  <a:extLst>
                    <a:ext uri="{BEBA8EAE-BF5A-486C-A8C5-ECC9F3942E4B}">
                      <a14:imgProps xmlns:a14="http://schemas.microsoft.com/office/drawing/2010/main">
                        <a14:imgLayer r:embed="rId48">
                          <a14:imgEffect>
                            <a14:backgroundRemoval t="9645" b="89848" l="55838" r="96954"/>
                          </a14:imgEffect>
                        </a14:imgLayer>
                      </a14:imgProps>
                    </a:ext>
                    <a:ext uri="{28A0092B-C50C-407E-A947-70E740481C1C}">
                      <a14:useLocalDpi xmlns:a14="http://schemas.microsoft.com/office/drawing/2010/main" val="0"/>
                    </a:ext>
                  </a:extLst>
                </a:blip>
                <a:stretch>
                  <a:fillRect/>
                </a:stretch>
              </p:blipFill>
              <p:spPr>
                <a:xfrm>
                  <a:off x="5083863" y="5180417"/>
                  <a:ext cx="1200912" cy="1200912"/>
                </a:xfrm>
                <a:prstGeom prst="rect">
                  <a:avLst/>
                </a:prstGeom>
              </p:spPr>
            </p:pic>
            <p:pic>
              <p:nvPicPr>
                <p:cNvPr id="67" name="Picture 66"/>
                <p:cNvPicPr>
                  <a:picLocks noChangeAspect="1"/>
                </p:cNvPicPr>
                <p:nvPr/>
              </p:nvPicPr>
              <p:blipFill>
                <a:blip r:embed="rId49">
                  <a:duotone>
                    <a:prstClr val="black"/>
                    <a:srgbClr val="FFFF00">
                      <a:tint val="45000"/>
                      <a:satMod val="400000"/>
                    </a:srgbClr>
                  </a:duotone>
                  <a:extLst>
                    <a:ext uri="{BEBA8EAE-BF5A-486C-A8C5-ECC9F3942E4B}">
                      <a14:imgProps xmlns:a14="http://schemas.microsoft.com/office/drawing/2010/main">
                        <a14:imgLayer r:embed="rId50">
                          <a14:imgEffect>
                            <a14:backgroundRemoval t="4569" b="89848" l="36041" r="71066">
                              <a14:foregroundMark x1="51269" y1="50254" x2="48223" y2="52792"/>
                              <a14:foregroundMark x1="57360" y1="40609" x2="59391" y2="45685"/>
                              <a14:backgroundMark x1="65482" y1="47208" x2="70051" y2="41624"/>
                            </a14:backgroundRemoval>
                          </a14:imgEffect>
                        </a14:imgLayer>
                      </a14:imgProps>
                    </a:ext>
                    <a:ext uri="{28A0092B-C50C-407E-A947-70E740481C1C}">
                      <a14:useLocalDpi xmlns:a14="http://schemas.microsoft.com/office/drawing/2010/main" val="0"/>
                    </a:ext>
                  </a:extLst>
                </a:blip>
                <a:stretch>
                  <a:fillRect/>
                </a:stretch>
              </p:blipFill>
              <p:spPr>
                <a:xfrm>
                  <a:off x="5052556" y="5172915"/>
                  <a:ext cx="1245373" cy="1245373"/>
                </a:xfrm>
                <a:prstGeom prst="rect">
                  <a:avLst/>
                </a:prstGeom>
              </p:spPr>
            </p:pic>
            <p:pic>
              <p:nvPicPr>
                <p:cNvPr id="68" name="Picture 67"/>
                <p:cNvPicPr>
                  <a:picLocks noChangeAspect="1"/>
                </p:cNvPicPr>
                <p:nvPr/>
              </p:nvPicPr>
              <p:blipFill>
                <a:blip r:embed="rId51">
                  <a:duotone>
                    <a:prstClr val="black"/>
                    <a:srgbClr val="00B050">
                      <a:tint val="45000"/>
                      <a:satMod val="400000"/>
                    </a:srgbClr>
                  </a:duotone>
                  <a:extLst>
                    <a:ext uri="{BEBA8EAE-BF5A-486C-A8C5-ECC9F3942E4B}">
                      <a14:imgProps xmlns:a14="http://schemas.microsoft.com/office/drawing/2010/main">
                        <a14:imgLayer r:embed="rId52">
                          <a14:imgEffect>
                            <a14:backgroundRemoval t="4569" b="89848" l="1523" r="43147"/>
                          </a14:imgEffect>
                        </a14:imgLayer>
                      </a14:imgProps>
                    </a:ext>
                    <a:ext uri="{28A0092B-C50C-407E-A947-70E740481C1C}">
                      <a14:useLocalDpi xmlns:a14="http://schemas.microsoft.com/office/drawing/2010/main" val="0"/>
                    </a:ext>
                  </a:extLst>
                </a:blip>
                <a:stretch>
                  <a:fillRect/>
                </a:stretch>
              </p:blipFill>
              <p:spPr>
                <a:xfrm>
                  <a:off x="5075989" y="5202936"/>
                  <a:ext cx="1200912" cy="1200912"/>
                </a:xfrm>
                <a:prstGeom prst="rect">
                  <a:avLst/>
                </a:prstGeom>
              </p:spPr>
            </p:pic>
          </p:grpSp>
          <p:sp>
            <p:nvSpPr>
              <p:cNvPr id="130" name="Right Arrow 129"/>
              <p:cNvSpPr/>
              <p:nvPr/>
            </p:nvSpPr>
            <p:spPr>
              <a:xfrm>
                <a:off x="1778429" y="5397165"/>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p:cNvSpPr/>
              <p:nvPr/>
            </p:nvSpPr>
            <p:spPr>
              <a:xfrm>
                <a:off x="3842845" y="5379567"/>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ight Arrow 131"/>
              <p:cNvSpPr/>
              <p:nvPr/>
            </p:nvSpPr>
            <p:spPr>
              <a:xfrm>
                <a:off x="5289514" y="5387173"/>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Arrow 132"/>
              <p:cNvSpPr/>
              <p:nvPr/>
            </p:nvSpPr>
            <p:spPr>
              <a:xfrm>
                <a:off x="6973511" y="5356022"/>
                <a:ext cx="210909" cy="186165"/>
              </a:xfrm>
              <a:prstGeom prst="rightArrow">
                <a:avLst>
                  <a:gd name="adj1" fmla="val 3302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3629322" y="4536267"/>
                <a:ext cx="2466961" cy="307777"/>
              </a:xfrm>
              <a:prstGeom prst="rect">
                <a:avLst/>
              </a:prstGeom>
              <a:solidFill>
                <a:schemeClr val="bg1"/>
              </a:solidFill>
            </p:spPr>
            <p:txBody>
              <a:bodyPr wrap="square">
                <a:spAutoFit/>
              </a:bodyPr>
              <a:lstStyle/>
              <a:p>
                <a:pPr algn="ctr"/>
                <a:r>
                  <a:rPr lang="en-US" sz="1400" b="1" u="sng">
                    <a:latin typeface="Arial" charset="0"/>
                    <a:ea typeface="Arial" charset="0"/>
                    <a:cs typeface="Arial" charset="0"/>
                  </a:rPr>
                  <a:t>Meal prep analogy</a:t>
                </a:r>
                <a:endParaRPr lang="en-US" sz="1400" b="1" u="sng" dirty="0">
                  <a:latin typeface="Arial" charset="0"/>
                  <a:ea typeface="Arial" charset="0"/>
                  <a:cs typeface="Arial" charset="0"/>
                </a:endParaRPr>
              </a:p>
            </p:txBody>
          </p:sp>
        </p:grpSp>
        <p:sp>
          <p:nvSpPr>
            <p:cNvPr id="152" name="Rectangle 151"/>
            <p:cNvSpPr/>
            <p:nvPr/>
          </p:nvSpPr>
          <p:spPr>
            <a:xfrm>
              <a:off x="292403" y="4549748"/>
              <a:ext cx="8758468" cy="218158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itle 1">
            <a:extLst>
              <a:ext uri="{FF2B5EF4-FFF2-40B4-BE49-F238E27FC236}">
                <a16:creationId xmlns:a16="http://schemas.microsoft.com/office/drawing/2014/main" id="{332221FE-0977-8A47-940E-32318D1D7E6C}"/>
              </a:ext>
            </a:extLst>
          </p:cNvPr>
          <p:cNvSpPr txBox="1">
            <a:spLocks/>
          </p:cNvSpPr>
          <p:nvPr/>
        </p:nvSpPr>
        <p:spPr>
          <a:xfrm>
            <a:off x="314325" y="95569"/>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Omics is the study of collections of biological parts</a:t>
            </a:r>
          </a:p>
        </p:txBody>
      </p:sp>
    </p:spTree>
    <p:extLst>
      <p:ext uri="{BB962C8B-B14F-4D97-AF65-F5344CB8AC3E}">
        <p14:creationId xmlns:p14="http://schemas.microsoft.com/office/powerpoint/2010/main" val="79582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7475" y="561459"/>
            <a:ext cx="8578396" cy="488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a typeface="Arial" charset="0"/>
                <a:cs typeface="Arial" charset="0"/>
              </a:rPr>
              <a:t>Omics data integration in personalized medicine</a:t>
            </a:r>
          </a:p>
        </p:txBody>
      </p:sp>
      <p:sp>
        <p:nvSpPr>
          <p:cNvPr id="10" name="Title 1"/>
          <p:cNvSpPr>
            <a:spLocks noGrp="1"/>
          </p:cNvSpPr>
          <p:nvPr>
            <p:ph type="title"/>
          </p:nvPr>
        </p:nvSpPr>
        <p:spPr>
          <a:xfrm>
            <a:off x="1049017" y="2480203"/>
            <a:ext cx="4390841" cy="1256882"/>
          </a:xfrm>
        </p:spPr>
        <p:txBody>
          <a:bodyPr>
            <a:normAutofit/>
          </a:bodyPr>
          <a:lstStyle/>
          <a:p>
            <a:r>
              <a:rPr lang="en-US" sz="1400" dirty="0">
                <a:latin typeface="Arial" charset="0"/>
                <a:ea typeface="Arial" charset="0"/>
                <a:cs typeface="Arial" charset="0"/>
              </a:rPr>
              <a:t>interactome data + genomic tumor data </a:t>
            </a:r>
            <a:br>
              <a:rPr lang="en-US" sz="1400" dirty="0">
                <a:latin typeface="Arial" charset="0"/>
                <a:ea typeface="Arial" charset="0"/>
                <a:cs typeface="Arial" charset="0"/>
              </a:rPr>
            </a:br>
            <a:r>
              <a:rPr lang="en-US" sz="1400" dirty="0">
                <a:latin typeface="Arial" charset="0"/>
                <a:ea typeface="Arial" charset="0"/>
                <a:cs typeface="Arial" charset="0"/>
              </a:rPr>
              <a:t>     =&gt; common networks affected by </a:t>
            </a:r>
            <a:br>
              <a:rPr lang="en-US" sz="1400" dirty="0">
                <a:latin typeface="Arial" charset="0"/>
                <a:ea typeface="Arial" charset="0"/>
                <a:cs typeface="Arial" charset="0"/>
              </a:rPr>
            </a:br>
            <a:r>
              <a:rPr lang="en-US" sz="1400" dirty="0">
                <a:latin typeface="Arial" charset="0"/>
                <a:ea typeface="Arial" charset="0"/>
                <a:cs typeface="Arial" charset="0"/>
              </a:rPr>
              <a:t>          DNA mutations</a:t>
            </a:r>
          </a:p>
        </p:txBody>
      </p:sp>
      <p:grpSp>
        <p:nvGrpSpPr>
          <p:cNvPr id="11" name="Group 55"/>
          <p:cNvGrpSpPr>
            <a:grpSpLocks/>
          </p:cNvGrpSpPr>
          <p:nvPr/>
        </p:nvGrpSpPr>
        <p:grpSpPr bwMode="auto">
          <a:xfrm>
            <a:off x="753762" y="2300473"/>
            <a:ext cx="7375245" cy="4491917"/>
            <a:chOff x="482601" y="1242622"/>
            <a:chExt cx="7613688" cy="4713682"/>
          </a:xfrm>
        </p:grpSpPr>
        <p:grpSp>
          <p:nvGrpSpPr>
            <p:cNvPr id="13" name="Group 57"/>
            <p:cNvGrpSpPr>
              <a:grpSpLocks/>
            </p:cNvGrpSpPr>
            <p:nvPr/>
          </p:nvGrpSpPr>
          <p:grpSpPr bwMode="auto">
            <a:xfrm>
              <a:off x="482601" y="1242622"/>
              <a:ext cx="7613688" cy="4713682"/>
              <a:chOff x="-46919" y="3668272"/>
              <a:chExt cx="5625670" cy="3003574"/>
            </a:xfrm>
          </p:grpSpPr>
          <p:pic>
            <p:nvPicPr>
              <p:cNvPr id="15" name="Picture 59" descr="Screen Shot 2015-05-21 at 9.03.4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295" y="4483100"/>
                <a:ext cx="2660364"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61"/>
              <p:cNvSpPr>
                <a:spLocks noChangeArrowheads="1"/>
              </p:cNvSpPr>
              <p:nvPr/>
            </p:nvSpPr>
            <p:spPr bwMode="auto">
              <a:xfrm>
                <a:off x="-46919" y="6425625"/>
                <a:ext cx="21194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en-US" sz="1000"/>
                  <a:t>Hofree </a:t>
                </a:r>
                <a:r>
                  <a:rPr lang="en-US" altLang="en-US" sz="1000" i="1"/>
                  <a:t>et al Nat Methods </a:t>
                </a:r>
                <a:r>
                  <a:rPr lang="en-US" altLang="en-US" sz="1000"/>
                  <a:t>2013 </a:t>
                </a:r>
              </a:p>
            </p:txBody>
          </p:sp>
          <p:sp>
            <p:nvSpPr>
              <p:cNvPr id="18" name="Rectangle 62"/>
              <p:cNvSpPr>
                <a:spLocks noChangeArrowheads="1"/>
              </p:cNvSpPr>
              <p:nvPr/>
            </p:nvSpPr>
            <p:spPr bwMode="auto">
              <a:xfrm>
                <a:off x="98560" y="3668272"/>
                <a:ext cx="5480191" cy="22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lgn="ctr">
                  <a:spcBef>
                    <a:spcPct val="0"/>
                  </a:spcBef>
                  <a:buFontTx/>
                  <a:buNone/>
                </a:pPr>
                <a:r>
                  <a:rPr lang="en-US" altLang="en-US" sz="1600" b="1" dirty="0">
                    <a:solidFill>
                      <a:srgbClr val="000000"/>
                    </a:solidFill>
                    <a:latin typeface="Arial" charset="0"/>
                  </a:rPr>
                  <a:t>Network based stratification of tumor mutations predicts prognosis</a:t>
                </a:r>
              </a:p>
            </p:txBody>
          </p:sp>
        </p:grpSp>
        <p:sp>
          <p:nvSpPr>
            <p:cNvPr id="14" name="Right Arrow 13"/>
            <p:cNvSpPr/>
            <p:nvPr/>
          </p:nvSpPr>
          <p:spPr>
            <a:xfrm>
              <a:off x="4305301" y="3581400"/>
              <a:ext cx="330200" cy="34290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21" name="Title 1"/>
          <p:cNvSpPr txBox="1">
            <a:spLocks/>
          </p:cNvSpPr>
          <p:nvPr/>
        </p:nvSpPr>
        <p:spPr>
          <a:xfrm>
            <a:off x="4776603" y="3541699"/>
            <a:ext cx="3230347" cy="518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Arial" charset="0"/>
                <a:ea typeface="Arial" charset="0"/>
                <a:cs typeface="Arial" charset="0"/>
              </a:rPr>
              <a:t>subtypes defined by </a:t>
            </a:r>
            <a:r>
              <a:rPr lang="en-US" sz="1400">
                <a:latin typeface="Arial" charset="0"/>
                <a:ea typeface="Arial" charset="0"/>
                <a:cs typeface="Arial" charset="0"/>
              </a:rPr>
              <a:t>affected networks can </a:t>
            </a:r>
            <a:r>
              <a:rPr lang="en-US" sz="1400" dirty="0">
                <a:latin typeface="Arial" charset="0"/>
                <a:ea typeface="Arial" charset="0"/>
                <a:cs typeface="Arial" charset="0"/>
              </a:rPr>
              <a:t>predict patient response to treatment</a:t>
            </a:r>
          </a:p>
        </p:txBody>
      </p:sp>
      <p:sp>
        <p:nvSpPr>
          <p:cNvPr id="3" name="Rectangle 2"/>
          <p:cNvSpPr/>
          <p:nvPr/>
        </p:nvSpPr>
        <p:spPr>
          <a:xfrm>
            <a:off x="944486" y="2768373"/>
            <a:ext cx="7184523" cy="3655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ge result for stick figure"/>
          <p:cNvPicPr>
            <a:picLocks noChangeAspect="1" noChangeArrowheads="1"/>
          </p:cNvPicPr>
          <p:nvPr/>
        </p:nvPicPr>
        <p:blipFill rotWithShape="1">
          <a:blip r:embed="rId4">
            <a:extLst>
              <a:ext uri="{28A0092B-C50C-407E-A947-70E740481C1C}">
                <a14:useLocalDpi xmlns:a14="http://schemas.microsoft.com/office/drawing/2010/main" val="0"/>
              </a:ext>
            </a:extLst>
          </a:blip>
          <a:srcRect b="8553"/>
          <a:stretch/>
        </p:blipFill>
        <p:spPr bwMode="auto">
          <a:xfrm>
            <a:off x="7299667" y="4591708"/>
            <a:ext cx="485727" cy="6846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5470" y="5969052"/>
            <a:ext cx="827471" cy="253916"/>
          </a:xfrm>
          <a:prstGeom prst="rect">
            <a:avLst/>
          </a:prstGeom>
          <a:noFill/>
        </p:spPr>
        <p:txBody>
          <a:bodyPr wrap="none" rtlCol="0">
            <a:spAutoFit/>
          </a:bodyPr>
          <a:lstStyle/>
          <a:p>
            <a:r>
              <a:rPr lang="en-US" sz="1050" b="1" dirty="0">
                <a:latin typeface="Arial" charset="0"/>
                <a:ea typeface="Arial" charset="0"/>
                <a:cs typeface="Arial" charset="0"/>
              </a:rPr>
              <a:t>Subtype 1</a:t>
            </a:r>
          </a:p>
        </p:txBody>
      </p:sp>
      <p:pic>
        <p:nvPicPr>
          <p:cNvPr id="19" name="Picture 2" descr="mage result for stick figure"/>
          <p:cNvPicPr>
            <a:picLocks noChangeAspect="1" noChangeArrowheads="1"/>
          </p:cNvPicPr>
          <p:nvPr/>
        </p:nvPicPr>
        <p:blipFill rotWithShape="1">
          <a:blip r:embed="rId4">
            <a:extLst>
              <a:ext uri="{28A0092B-C50C-407E-A947-70E740481C1C}">
                <a14:useLocalDpi xmlns:a14="http://schemas.microsoft.com/office/drawing/2010/main" val="0"/>
              </a:ext>
            </a:extLst>
          </a:blip>
          <a:srcRect b="8553"/>
          <a:stretch/>
        </p:blipFill>
        <p:spPr bwMode="auto">
          <a:xfrm rot="16200000">
            <a:off x="5275077" y="4864918"/>
            <a:ext cx="485727" cy="6846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ge result for stick figure"/>
          <p:cNvPicPr>
            <a:picLocks noChangeAspect="1" noChangeArrowheads="1"/>
          </p:cNvPicPr>
          <p:nvPr/>
        </p:nvPicPr>
        <p:blipFill rotWithShape="1">
          <a:blip r:embed="rId4">
            <a:extLst>
              <a:ext uri="{28A0092B-C50C-407E-A947-70E740481C1C}">
                <a14:useLocalDpi xmlns:a14="http://schemas.microsoft.com/office/drawing/2010/main" val="0"/>
              </a:ext>
            </a:extLst>
          </a:blip>
          <a:srcRect b="8553"/>
          <a:stretch/>
        </p:blipFill>
        <p:spPr bwMode="auto">
          <a:xfrm rot="19106415">
            <a:off x="6381957" y="4676562"/>
            <a:ext cx="485727" cy="6846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062684" y="4675451"/>
            <a:ext cx="827471" cy="253916"/>
          </a:xfrm>
          <a:prstGeom prst="rect">
            <a:avLst/>
          </a:prstGeom>
          <a:noFill/>
        </p:spPr>
        <p:txBody>
          <a:bodyPr wrap="none" rtlCol="0">
            <a:spAutoFit/>
          </a:bodyPr>
          <a:lstStyle/>
          <a:p>
            <a:r>
              <a:rPr lang="en-US" sz="1050" b="1" dirty="0">
                <a:latin typeface="Arial" charset="0"/>
                <a:ea typeface="Arial" charset="0"/>
                <a:cs typeface="Arial" charset="0"/>
              </a:rPr>
              <a:t>Subtype 1</a:t>
            </a:r>
          </a:p>
        </p:txBody>
      </p:sp>
      <p:sp>
        <p:nvSpPr>
          <p:cNvPr id="24" name="TextBox 23"/>
          <p:cNvSpPr txBox="1"/>
          <p:nvPr/>
        </p:nvSpPr>
        <p:spPr>
          <a:xfrm>
            <a:off x="6080879" y="4474668"/>
            <a:ext cx="827471" cy="253916"/>
          </a:xfrm>
          <a:prstGeom prst="rect">
            <a:avLst/>
          </a:prstGeom>
          <a:noFill/>
        </p:spPr>
        <p:txBody>
          <a:bodyPr wrap="none" rtlCol="0">
            <a:spAutoFit/>
          </a:bodyPr>
          <a:lstStyle/>
          <a:p>
            <a:r>
              <a:rPr lang="en-US" sz="1050" b="1">
                <a:latin typeface="Arial" charset="0"/>
                <a:ea typeface="Arial" charset="0"/>
                <a:cs typeface="Arial" charset="0"/>
              </a:rPr>
              <a:t>Subtype 2</a:t>
            </a:r>
            <a:endParaRPr lang="en-US" sz="1050" b="1" dirty="0">
              <a:latin typeface="Arial" charset="0"/>
              <a:ea typeface="Arial" charset="0"/>
              <a:cs typeface="Arial" charset="0"/>
            </a:endParaRPr>
          </a:p>
        </p:txBody>
      </p:sp>
      <p:sp>
        <p:nvSpPr>
          <p:cNvPr id="25" name="TextBox 24"/>
          <p:cNvSpPr txBox="1"/>
          <p:nvPr/>
        </p:nvSpPr>
        <p:spPr>
          <a:xfrm>
            <a:off x="7117006" y="4320357"/>
            <a:ext cx="827471" cy="253916"/>
          </a:xfrm>
          <a:prstGeom prst="rect">
            <a:avLst/>
          </a:prstGeom>
          <a:noFill/>
        </p:spPr>
        <p:txBody>
          <a:bodyPr wrap="none" rtlCol="0">
            <a:spAutoFit/>
          </a:bodyPr>
          <a:lstStyle/>
          <a:p>
            <a:r>
              <a:rPr lang="en-US" sz="1050" b="1" dirty="0">
                <a:latin typeface="Arial" charset="0"/>
                <a:ea typeface="Arial" charset="0"/>
                <a:cs typeface="Arial" charset="0"/>
              </a:rPr>
              <a:t>Subtype 3</a:t>
            </a:r>
          </a:p>
        </p:txBody>
      </p:sp>
    </p:spTree>
    <p:extLst>
      <p:ext uri="{BB962C8B-B14F-4D97-AF65-F5344CB8AC3E}">
        <p14:creationId xmlns:p14="http://schemas.microsoft.com/office/powerpoint/2010/main" val="127025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33185"/>
          <a:stretch/>
        </p:blipFill>
        <p:spPr>
          <a:xfrm>
            <a:off x="836053" y="1131758"/>
            <a:ext cx="7471893" cy="3826005"/>
          </a:xfrm>
          <a:prstGeom prst="rect">
            <a:avLst/>
          </a:prstGeom>
        </p:spPr>
      </p:pic>
      <p:sp>
        <p:nvSpPr>
          <p:cNvPr id="2" name="TextBox 1"/>
          <p:cNvSpPr txBox="1"/>
          <p:nvPr/>
        </p:nvSpPr>
        <p:spPr>
          <a:xfrm>
            <a:off x="-1059543" y="0"/>
            <a:ext cx="9772373" cy="1323439"/>
          </a:xfrm>
          <a:prstGeom prst="rect">
            <a:avLst/>
          </a:prstGeom>
          <a:noFill/>
        </p:spPr>
        <p:txBody>
          <a:bodyPr wrap="square" rtlCol="0">
            <a:spAutoFit/>
          </a:bodyPr>
          <a:lstStyle/>
          <a:p>
            <a:pPr marL="1371600" lvl="2" indent="-277813" algn="ctr" fontAlgn="auto">
              <a:spcAft>
                <a:spcPts val="0"/>
              </a:spcAft>
              <a:defRPr/>
            </a:pPr>
            <a:r>
              <a:rPr lang="en-US" sz="4000" dirty="0">
                <a:latin typeface="+mj-lt"/>
                <a:ea typeface="Arial" charset="0"/>
                <a:cs typeface="Arial" charset="0"/>
              </a:rPr>
              <a:t>Plant interactome suggests “redundant” proteins in fact have specific roles</a:t>
            </a:r>
          </a:p>
        </p:txBody>
      </p:sp>
      <p:grpSp>
        <p:nvGrpSpPr>
          <p:cNvPr id="7" name="Group 6"/>
          <p:cNvGrpSpPr/>
          <p:nvPr/>
        </p:nvGrpSpPr>
        <p:grpSpPr>
          <a:xfrm>
            <a:off x="7183244" y="4478741"/>
            <a:ext cx="1684399" cy="1376011"/>
            <a:chOff x="7368982" y="2695561"/>
            <a:chExt cx="1684399" cy="1376011"/>
          </a:xfrm>
        </p:grpSpPr>
        <p:pic>
          <p:nvPicPr>
            <p:cNvPr id="14338" name="Picture 2" descr="n external file that holds a picture, illustration, etc.&#10;Object n"/>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68982" y="3061002"/>
              <a:ext cx="1684399" cy="825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595648" y="2695561"/>
              <a:ext cx="1447902" cy="400110"/>
            </a:xfrm>
            <a:prstGeom prst="rect">
              <a:avLst/>
            </a:prstGeom>
          </p:spPr>
          <p:txBody>
            <a:bodyPr wrap="square">
              <a:spAutoFit/>
            </a:bodyPr>
            <a:lstStyle/>
            <a:p>
              <a:pPr algn="ctr"/>
              <a:r>
                <a:rPr lang="en-US" sz="1000" dirty="0">
                  <a:latin typeface="Arial" charset="0"/>
                  <a:ea typeface="Arial" charset="0"/>
                  <a:cs typeface="Arial" charset="0"/>
                </a:rPr>
                <a:t>OsIAA10 associated with defense response</a:t>
              </a:r>
            </a:p>
          </p:txBody>
        </p:sp>
        <p:sp>
          <p:nvSpPr>
            <p:cNvPr id="6" name="TextBox 5"/>
            <p:cNvSpPr txBox="1"/>
            <p:nvPr/>
          </p:nvSpPr>
          <p:spPr>
            <a:xfrm>
              <a:off x="7488529" y="3856128"/>
              <a:ext cx="1564852" cy="215444"/>
            </a:xfrm>
            <a:prstGeom prst="rect">
              <a:avLst/>
            </a:prstGeom>
            <a:noFill/>
          </p:spPr>
          <p:txBody>
            <a:bodyPr wrap="none" rtlCol="0">
              <a:spAutoFit/>
            </a:bodyPr>
            <a:lstStyle/>
            <a:p>
              <a:r>
                <a:rPr lang="en-US" sz="800" dirty="0" err="1">
                  <a:latin typeface="Arial" charset="0"/>
                  <a:ea typeface="Arial" charset="0"/>
                  <a:cs typeface="Arial" charset="0"/>
                </a:rPr>
                <a:t>Jin</a:t>
              </a:r>
              <a:r>
                <a:rPr lang="en-US" sz="800" dirty="0">
                  <a:latin typeface="Arial" charset="0"/>
                  <a:ea typeface="Arial" charset="0"/>
                  <a:cs typeface="Arial" charset="0"/>
                </a:rPr>
                <a:t> </a:t>
              </a:r>
              <a:r>
                <a:rPr lang="en-US" sz="800" i="1" dirty="0">
                  <a:latin typeface="Arial" charset="0"/>
                  <a:ea typeface="Arial" charset="0"/>
                  <a:cs typeface="Arial" charset="0"/>
                </a:rPr>
                <a:t>et al.</a:t>
              </a:r>
              <a:r>
                <a:rPr lang="en-US" sz="800" dirty="0">
                  <a:latin typeface="Arial" charset="0"/>
                  <a:ea typeface="Arial" charset="0"/>
                  <a:cs typeface="Arial" charset="0"/>
                </a:rPr>
                <a:t> (2016) </a:t>
              </a:r>
              <a:r>
                <a:rPr lang="en-US" sz="800" i="1" dirty="0" err="1">
                  <a:latin typeface="Arial" charset="0"/>
                  <a:ea typeface="Arial" charset="0"/>
                  <a:cs typeface="Arial" charset="0"/>
                </a:rPr>
                <a:t>PLoS</a:t>
              </a:r>
              <a:r>
                <a:rPr lang="en-US" sz="800" i="1" dirty="0">
                  <a:latin typeface="Arial" charset="0"/>
                  <a:ea typeface="Arial" charset="0"/>
                  <a:cs typeface="Arial" charset="0"/>
                </a:rPr>
                <a:t> </a:t>
              </a:r>
              <a:r>
                <a:rPr lang="en-US" sz="800" i="1" dirty="0" err="1">
                  <a:latin typeface="Arial" charset="0"/>
                  <a:ea typeface="Arial" charset="0"/>
                  <a:cs typeface="Arial" charset="0"/>
                </a:rPr>
                <a:t>Pathog</a:t>
              </a:r>
              <a:r>
                <a:rPr lang="en-US" sz="800" i="1" dirty="0">
                  <a:latin typeface="Arial" charset="0"/>
                  <a:ea typeface="Arial" charset="0"/>
                  <a:cs typeface="Arial" charset="0"/>
                </a:rPr>
                <a:t>.</a:t>
              </a:r>
              <a:endParaRPr lang="en-US" sz="800" dirty="0">
                <a:latin typeface="Arial" charset="0"/>
                <a:ea typeface="Arial" charset="0"/>
                <a:cs typeface="Arial" charset="0"/>
              </a:endParaRPr>
            </a:p>
          </p:txBody>
        </p:sp>
      </p:grpSp>
      <p:grpSp>
        <p:nvGrpSpPr>
          <p:cNvPr id="11" name="Group 10"/>
          <p:cNvGrpSpPr/>
          <p:nvPr/>
        </p:nvGrpSpPr>
        <p:grpSpPr>
          <a:xfrm>
            <a:off x="152400" y="4243388"/>
            <a:ext cx="2027746" cy="2337713"/>
            <a:chOff x="-3612706" y="5927517"/>
            <a:chExt cx="3247314" cy="3864684"/>
          </a:xfrm>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22150" r="65136"/>
            <a:stretch/>
          </p:blipFill>
          <p:spPr>
            <a:xfrm>
              <a:off x="-3612706" y="5927517"/>
              <a:ext cx="3247314" cy="3864684"/>
            </a:xfrm>
            <a:prstGeom prst="rect">
              <a:avLst/>
            </a:prstGeom>
          </p:spPr>
        </p:pic>
        <p:sp>
          <p:nvSpPr>
            <p:cNvPr id="13" name="Oval 12"/>
            <p:cNvSpPr/>
            <p:nvPr/>
          </p:nvSpPr>
          <p:spPr>
            <a:xfrm>
              <a:off x="-1262210" y="8218194"/>
              <a:ext cx="464594" cy="510229"/>
            </a:xfrm>
            <a:prstGeom prst="ellipse">
              <a:avLst/>
            </a:prstGeom>
            <a:noFill/>
            <a:ln w="38100">
              <a:solidFill>
                <a:srgbClr val="46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cxnSp>
        <p:nvCxnSpPr>
          <p:cNvPr id="15" name="Straight Arrow Connector 14"/>
          <p:cNvCxnSpPr/>
          <p:nvPr/>
        </p:nvCxnSpPr>
        <p:spPr>
          <a:xfrm>
            <a:off x="7409910" y="3143250"/>
            <a:ext cx="505365" cy="1214438"/>
          </a:xfrm>
          <a:prstGeom prst="straightConnector1">
            <a:avLst/>
          </a:prstGeom>
          <a:ln w="47625">
            <a:gradFill>
              <a:gsLst>
                <a:gs pos="0">
                  <a:srgbClr val="001CFF"/>
                </a:gs>
                <a:gs pos="40000">
                  <a:srgbClr val="001CFF"/>
                </a:gs>
                <a:gs pos="79000">
                  <a:srgbClr val="46D2FF"/>
                </a:gs>
                <a:gs pos="100000">
                  <a:srgbClr val="9DF3FF"/>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0D0B8C-B2FE-664A-88B2-8BBE01E7C7F4}"/>
              </a:ext>
            </a:extLst>
          </p:cNvPr>
          <p:cNvSpPr txBox="1"/>
          <p:nvPr/>
        </p:nvSpPr>
        <p:spPr>
          <a:xfrm>
            <a:off x="-44218" y="6488668"/>
            <a:ext cx="370268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Trigg </a:t>
            </a:r>
            <a:r>
              <a:rPr lang="en-US" i="1" dirty="0">
                <a:latin typeface="Arial" panose="020B0604020202020204" pitchFamily="34" charset="0"/>
                <a:cs typeface="Arial" panose="020B0604020202020204" pitchFamily="34" charset="0"/>
              </a:rPr>
              <a:t>et al</a:t>
            </a:r>
            <a:r>
              <a:rPr lang="en-US" dirty="0">
                <a:latin typeface="Arial" panose="020B0604020202020204" pitchFamily="34" charset="0"/>
                <a:cs typeface="Arial" panose="020B0604020202020204" pitchFamily="34" charset="0"/>
              </a:rPr>
              <a:t>. (2017) </a:t>
            </a:r>
            <a:r>
              <a:rPr lang="en-US" i="1" dirty="0">
                <a:latin typeface="Arial" panose="020B0604020202020204" pitchFamily="34" charset="0"/>
                <a:cs typeface="Arial" panose="020B0604020202020204" pitchFamily="34" charset="0"/>
              </a:rPr>
              <a:t>Nature Methods</a:t>
            </a:r>
            <a:endParaRPr lang="en-US" dirty="0">
              <a:latin typeface="Arial" panose="020B0604020202020204" pitchFamily="34" charset="0"/>
              <a:cs typeface="Arial" panose="020B0604020202020204" pitchFamily="34" charset="0"/>
            </a:endParaRPr>
          </a:p>
        </p:txBody>
      </p:sp>
      <p:pic>
        <p:nvPicPr>
          <p:cNvPr id="7170" name="Picture 2" descr="Image result for arabidopsis">
            <a:extLst>
              <a:ext uri="{FF2B5EF4-FFF2-40B4-BE49-F238E27FC236}">
                <a16:creationId xmlns:a16="http://schemas.microsoft.com/office/drawing/2014/main" id="{D2BCFC6D-CB1D-334E-9267-A4B0AD0BAD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9375" y1="23382" x2="50278" y2="15344"/>
                      </a14:backgroundRemoval>
                    </a14:imgEffect>
                  </a14:imgLayer>
                </a14:imgProps>
              </a:ext>
              <a:ext uri="{28A0092B-C50C-407E-A947-70E740481C1C}">
                <a14:useLocalDpi xmlns:a14="http://schemas.microsoft.com/office/drawing/2010/main" val="0"/>
              </a:ext>
            </a:extLst>
          </a:blip>
          <a:srcRect/>
          <a:stretch>
            <a:fillRect/>
          </a:stretch>
        </p:blipFill>
        <p:spPr bwMode="auto">
          <a:xfrm>
            <a:off x="4175528" y="4581461"/>
            <a:ext cx="3374578" cy="224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3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3E0CEBC-1B97-7F4C-AA93-B08A172C7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98" y="3429000"/>
            <a:ext cx="2775204" cy="3168396"/>
          </a:xfrm>
          <a:prstGeom prst="rect">
            <a:avLst/>
          </a:prstGeom>
        </p:spPr>
      </p:pic>
      <p:sp>
        <p:nvSpPr>
          <p:cNvPr id="6" name="TextBox 5">
            <a:extLst>
              <a:ext uri="{FF2B5EF4-FFF2-40B4-BE49-F238E27FC236}">
                <a16:creationId xmlns:a16="http://schemas.microsoft.com/office/drawing/2014/main" id="{C8A1DB9A-65E5-F74E-A739-41E962DAD092}"/>
              </a:ext>
            </a:extLst>
          </p:cNvPr>
          <p:cNvSpPr txBox="1"/>
          <p:nvPr/>
        </p:nvSpPr>
        <p:spPr>
          <a:xfrm>
            <a:off x="-1004237" y="0"/>
            <a:ext cx="9946544" cy="1323439"/>
          </a:xfrm>
          <a:prstGeom prst="rect">
            <a:avLst/>
          </a:prstGeom>
          <a:noFill/>
        </p:spPr>
        <p:txBody>
          <a:bodyPr wrap="square" rtlCol="0">
            <a:spAutoFit/>
          </a:bodyPr>
          <a:lstStyle/>
          <a:p>
            <a:pPr marL="1371600" lvl="2" indent="-277813" algn="ctr" fontAlgn="auto">
              <a:spcAft>
                <a:spcPts val="0"/>
              </a:spcAft>
              <a:defRPr/>
            </a:pPr>
            <a:r>
              <a:rPr lang="en-US" sz="4000" dirty="0">
                <a:latin typeface="+mj-lt"/>
                <a:ea typeface="Arial" charset="0"/>
                <a:cs typeface="Arial" charset="0"/>
              </a:rPr>
              <a:t>Crab metabolomes show low O2 is a more dominant stressor than low pH</a:t>
            </a:r>
          </a:p>
        </p:txBody>
      </p:sp>
      <p:pic>
        <p:nvPicPr>
          <p:cNvPr id="7" name="Picture 6">
            <a:extLst>
              <a:ext uri="{FF2B5EF4-FFF2-40B4-BE49-F238E27FC236}">
                <a16:creationId xmlns:a16="http://schemas.microsoft.com/office/drawing/2014/main" id="{EBE90BA1-A267-2843-9A16-A695CC109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758" y="3452411"/>
            <a:ext cx="2775204" cy="3163824"/>
          </a:xfrm>
          <a:prstGeom prst="rect">
            <a:avLst/>
          </a:prstGeom>
        </p:spPr>
      </p:pic>
      <p:pic>
        <p:nvPicPr>
          <p:cNvPr id="8" name="Picture 7">
            <a:extLst>
              <a:ext uri="{FF2B5EF4-FFF2-40B4-BE49-F238E27FC236}">
                <a16:creationId xmlns:a16="http://schemas.microsoft.com/office/drawing/2014/main" id="{B39BA830-B3BE-4443-9ACB-61C8F33B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39" y="3452816"/>
            <a:ext cx="2791968" cy="3154680"/>
          </a:xfrm>
          <a:prstGeom prst="rect">
            <a:avLst/>
          </a:prstGeom>
        </p:spPr>
      </p:pic>
      <p:sp>
        <p:nvSpPr>
          <p:cNvPr id="9" name="Rectangle 8">
            <a:extLst>
              <a:ext uri="{FF2B5EF4-FFF2-40B4-BE49-F238E27FC236}">
                <a16:creationId xmlns:a16="http://schemas.microsoft.com/office/drawing/2014/main" id="{C31BB131-5605-9247-B205-064CC45BBF6A}"/>
              </a:ext>
            </a:extLst>
          </p:cNvPr>
          <p:cNvSpPr/>
          <p:nvPr/>
        </p:nvSpPr>
        <p:spPr>
          <a:xfrm>
            <a:off x="6116846" y="3155919"/>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E374FB-BD2F-374F-A6BC-FE448AC70573}"/>
              </a:ext>
            </a:extLst>
          </p:cNvPr>
          <p:cNvSpPr/>
          <p:nvPr/>
        </p:nvSpPr>
        <p:spPr>
          <a:xfrm>
            <a:off x="3123125" y="3155919"/>
            <a:ext cx="2834615" cy="34730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02F18-F880-DB4E-A91E-2ED765C796AE}"/>
              </a:ext>
            </a:extLst>
          </p:cNvPr>
          <p:cNvSpPr/>
          <p:nvPr/>
        </p:nvSpPr>
        <p:spPr>
          <a:xfrm>
            <a:off x="135225" y="3172468"/>
            <a:ext cx="2828794" cy="3456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739E19-6D44-5A43-9586-47BF9D2B18D7}"/>
              </a:ext>
            </a:extLst>
          </p:cNvPr>
          <p:cNvSpPr txBox="1"/>
          <p:nvPr/>
        </p:nvSpPr>
        <p:spPr>
          <a:xfrm>
            <a:off x="1107760" y="3109486"/>
            <a:ext cx="974947" cy="369332"/>
          </a:xfrm>
          <a:prstGeom prst="rect">
            <a:avLst/>
          </a:prstGeom>
          <a:noFill/>
        </p:spPr>
        <p:txBody>
          <a:bodyPr wrap="none" rtlCol="0">
            <a:spAutoFit/>
          </a:bodyPr>
          <a:lstStyle/>
          <a:p>
            <a:r>
              <a:rPr lang="en-US" b="1" dirty="0">
                <a:latin typeface="Arial" charset="0"/>
                <a:ea typeface="Arial" charset="0"/>
                <a:cs typeface="Arial" charset="0"/>
              </a:rPr>
              <a:t>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3" name="TextBox 12">
            <a:extLst>
              <a:ext uri="{FF2B5EF4-FFF2-40B4-BE49-F238E27FC236}">
                <a16:creationId xmlns:a16="http://schemas.microsoft.com/office/drawing/2014/main" id="{519C8C38-B3C5-A148-895A-7FB9B81B7700}"/>
              </a:ext>
            </a:extLst>
          </p:cNvPr>
          <p:cNvSpPr txBox="1"/>
          <p:nvPr/>
        </p:nvSpPr>
        <p:spPr>
          <a:xfrm>
            <a:off x="4086528" y="3108381"/>
            <a:ext cx="1018227" cy="369332"/>
          </a:xfrm>
          <a:prstGeom prst="rect">
            <a:avLst/>
          </a:prstGeom>
          <a:noFill/>
        </p:spPr>
        <p:txBody>
          <a:bodyPr wrap="none" rtlCol="0">
            <a:spAutoFit/>
          </a:bodyPr>
          <a:lstStyle/>
          <a:p>
            <a:r>
              <a:rPr lang="en-US" b="1" dirty="0">
                <a:latin typeface="Arial" charset="0"/>
                <a:ea typeface="Arial" charset="0"/>
                <a:cs typeface="Arial" charset="0"/>
              </a:rPr>
              <a:t>Low pH</a:t>
            </a:r>
          </a:p>
        </p:txBody>
      </p:sp>
      <p:sp>
        <p:nvSpPr>
          <p:cNvPr id="14" name="TextBox 13">
            <a:extLst>
              <a:ext uri="{FF2B5EF4-FFF2-40B4-BE49-F238E27FC236}">
                <a16:creationId xmlns:a16="http://schemas.microsoft.com/office/drawing/2014/main" id="{448B1018-55B6-FB43-AB4E-F5B1C934B7BA}"/>
              </a:ext>
            </a:extLst>
          </p:cNvPr>
          <p:cNvSpPr txBox="1"/>
          <p:nvPr/>
        </p:nvSpPr>
        <p:spPr>
          <a:xfrm>
            <a:off x="6452251" y="3101385"/>
            <a:ext cx="2071401" cy="369332"/>
          </a:xfrm>
          <a:prstGeom prst="rect">
            <a:avLst/>
          </a:prstGeom>
          <a:noFill/>
        </p:spPr>
        <p:txBody>
          <a:bodyPr wrap="none" rtlCol="0">
            <a:spAutoFit/>
          </a:bodyPr>
          <a:lstStyle/>
          <a:p>
            <a:r>
              <a:rPr lang="en-US" b="1" dirty="0">
                <a:latin typeface="Arial" charset="0"/>
                <a:ea typeface="Arial" charset="0"/>
                <a:cs typeface="Arial" charset="0"/>
              </a:rPr>
              <a:t>Low pH + Low O</a:t>
            </a:r>
            <a:r>
              <a:rPr lang="en-US" b="1" baseline="-25000" dirty="0">
                <a:latin typeface="Arial" charset="0"/>
                <a:ea typeface="Arial" charset="0"/>
                <a:cs typeface="Arial" charset="0"/>
              </a:rPr>
              <a:t>2</a:t>
            </a:r>
            <a:endParaRPr lang="en-US" b="1" dirty="0">
              <a:latin typeface="Arial" charset="0"/>
              <a:ea typeface="Arial" charset="0"/>
              <a:cs typeface="Arial" charset="0"/>
            </a:endParaRPr>
          </a:p>
        </p:txBody>
      </p:sp>
      <p:sp>
        <p:nvSpPr>
          <p:cNvPr id="15" name="TextBox 14">
            <a:extLst>
              <a:ext uri="{FF2B5EF4-FFF2-40B4-BE49-F238E27FC236}">
                <a16:creationId xmlns:a16="http://schemas.microsoft.com/office/drawing/2014/main" id="{39502020-E2C5-9047-8509-5CED4F992253}"/>
              </a:ext>
            </a:extLst>
          </p:cNvPr>
          <p:cNvSpPr txBox="1"/>
          <p:nvPr/>
        </p:nvSpPr>
        <p:spPr>
          <a:xfrm>
            <a:off x="142598" y="2927753"/>
            <a:ext cx="2420406" cy="276999"/>
          </a:xfrm>
          <a:prstGeom prst="rect">
            <a:avLst/>
          </a:prstGeom>
          <a:noFill/>
        </p:spPr>
        <p:txBody>
          <a:bodyPr wrap="none" rtlCol="0">
            <a:spAutoFit/>
          </a:bodyPr>
          <a:lstStyle/>
          <a:p>
            <a:r>
              <a:rPr lang="en-US" sz="1200" dirty="0"/>
              <a:t>Large shapes = significantly affected</a:t>
            </a:r>
          </a:p>
        </p:txBody>
      </p:sp>
      <p:pic>
        <p:nvPicPr>
          <p:cNvPr id="17" name="Picture 16">
            <a:extLst>
              <a:ext uri="{FF2B5EF4-FFF2-40B4-BE49-F238E27FC236}">
                <a16:creationId xmlns:a16="http://schemas.microsoft.com/office/drawing/2014/main" id="{E0C67D62-9385-5546-A31F-4CDAD7625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25" y="1261191"/>
            <a:ext cx="2153154" cy="1436872"/>
          </a:xfrm>
          <a:prstGeom prst="rect">
            <a:avLst/>
          </a:prstGeom>
        </p:spPr>
      </p:pic>
      <p:sp>
        <p:nvSpPr>
          <p:cNvPr id="18" name="TextBox 17">
            <a:extLst>
              <a:ext uri="{FF2B5EF4-FFF2-40B4-BE49-F238E27FC236}">
                <a16:creationId xmlns:a16="http://schemas.microsoft.com/office/drawing/2014/main" id="{5613A542-1C80-5B48-AE39-3D69EB95DECA}"/>
              </a:ext>
            </a:extLst>
          </p:cNvPr>
          <p:cNvSpPr txBox="1"/>
          <p:nvPr/>
        </p:nvSpPr>
        <p:spPr>
          <a:xfrm>
            <a:off x="59439" y="2623478"/>
            <a:ext cx="2153154" cy="230832"/>
          </a:xfrm>
          <a:prstGeom prst="rect">
            <a:avLst/>
          </a:prstGeom>
          <a:noFill/>
        </p:spPr>
        <p:txBody>
          <a:bodyPr wrap="none" rtlCol="0">
            <a:spAutoFit/>
          </a:bodyPr>
          <a:lstStyle/>
          <a:p>
            <a:r>
              <a:rPr lang="en-US" sz="900" dirty="0">
                <a:latin typeface="Arial" charset="0"/>
                <a:ea typeface="Arial" charset="0"/>
                <a:cs typeface="Arial" charset="0"/>
              </a:rPr>
              <a:t>Image by Austin Trigg, </a:t>
            </a:r>
            <a:r>
              <a:rPr lang="en-US" sz="900" dirty="0" err="1">
                <a:latin typeface="Arial" charset="0"/>
                <a:ea typeface="Arial" charset="0"/>
                <a:cs typeface="Arial" charset="0"/>
              </a:rPr>
              <a:t>austintrigg.com</a:t>
            </a:r>
            <a:endParaRPr lang="en-US" sz="900" dirty="0">
              <a:latin typeface="Arial" charset="0"/>
              <a:ea typeface="Arial" charset="0"/>
              <a:cs typeface="Arial" charset="0"/>
            </a:endParaRPr>
          </a:p>
        </p:txBody>
      </p:sp>
      <p:sp>
        <p:nvSpPr>
          <p:cNvPr id="19" name="TextBox 18">
            <a:extLst>
              <a:ext uri="{FF2B5EF4-FFF2-40B4-BE49-F238E27FC236}">
                <a16:creationId xmlns:a16="http://schemas.microsoft.com/office/drawing/2014/main" id="{7FEFA0E1-EFAA-CB4D-8ACA-27D23D67E239}"/>
              </a:ext>
            </a:extLst>
          </p:cNvPr>
          <p:cNvSpPr txBox="1"/>
          <p:nvPr/>
        </p:nvSpPr>
        <p:spPr>
          <a:xfrm>
            <a:off x="5104755" y="2696920"/>
            <a:ext cx="385656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Trigg </a:t>
            </a:r>
            <a:r>
              <a:rPr lang="en-US" i="1" dirty="0">
                <a:latin typeface="Arial" panose="020B0604020202020204" pitchFamily="34" charset="0"/>
                <a:cs typeface="Arial" panose="020B0604020202020204" pitchFamily="34" charset="0"/>
              </a:rPr>
              <a:t>et al</a:t>
            </a:r>
            <a:r>
              <a:rPr lang="en-US" dirty="0">
                <a:latin typeface="Arial" panose="020B0604020202020204" pitchFamily="34" charset="0"/>
                <a:cs typeface="Arial" panose="020B0604020202020204" pitchFamily="34" charset="0"/>
              </a:rPr>
              <a:t>. (2019) </a:t>
            </a:r>
            <a:r>
              <a:rPr lang="en-US" i="1" dirty="0">
                <a:latin typeface="Arial" panose="020B0604020202020204" pitchFamily="34" charset="0"/>
                <a:cs typeface="Arial" panose="020B0604020202020204" pitchFamily="34" charset="0"/>
              </a:rPr>
              <a:t>Scientific Reports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738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E4A12-6D7A-AB44-9D1F-D57BBFD99FAA}"/>
              </a:ext>
            </a:extLst>
          </p:cNvPr>
          <p:cNvSpPr txBox="1"/>
          <p:nvPr/>
        </p:nvSpPr>
        <p:spPr>
          <a:xfrm>
            <a:off x="-798286" y="55211"/>
            <a:ext cx="9544957" cy="1938992"/>
          </a:xfrm>
          <a:prstGeom prst="rect">
            <a:avLst/>
          </a:prstGeom>
          <a:noFill/>
        </p:spPr>
        <p:txBody>
          <a:bodyPr wrap="square" rtlCol="0">
            <a:spAutoFit/>
          </a:bodyPr>
          <a:lstStyle/>
          <a:p>
            <a:pPr marL="1371600" lvl="2" indent="-277813" algn="ctr" fontAlgn="auto">
              <a:spcAft>
                <a:spcPts val="0"/>
              </a:spcAft>
              <a:defRPr/>
            </a:pPr>
            <a:r>
              <a:rPr lang="en-US" sz="4000" dirty="0">
                <a:latin typeface="+mj-lt"/>
                <a:ea typeface="Arial" charset="0"/>
                <a:cs typeface="Arial" charset="0"/>
              </a:rPr>
              <a:t>Oyster proteomes show high temperature suppresses early stress response promoting growth</a:t>
            </a:r>
          </a:p>
        </p:txBody>
      </p:sp>
      <p:sp>
        <p:nvSpPr>
          <p:cNvPr id="5" name="TextBox 4">
            <a:extLst>
              <a:ext uri="{FF2B5EF4-FFF2-40B4-BE49-F238E27FC236}">
                <a16:creationId xmlns:a16="http://schemas.microsoft.com/office/drawing/2014/main" id="{F36381C2-81CC-E243-8B24-D999093CC146}"/>
              </a:ext>
            </a:extLst>
          </p:cNvPr>
          <p:cNvSpPr txBox="1"/>
          <p:nvPr/>
        </p:nvSpPr>
        <p:spPr>
          <a:xfrm>
            <a:off x="408214" y="6433457"/>
            <a:ext cx="2580578" cy="369332"/>
          </a:xfrm>
          <a:prstGeom prst="rect">
            <a:avLst/>
          </a:prstGeom>
          <a:noFill/>
        </p:spPr>
        <p:txBody>
          <a:bodyPr wrap="none" rtlCol="0">
            <a:spAutoFit/>
          </a:bodyPr>
          <a:lstStyle/>
          <a:p>
            <a:r>
              <a:rPr lang="en-US" dirty="0"/>
              <a:t>Trigg </a:t>
            </a:r>
            <a:r>
              <a:rPr lang="en-US" i="1" dirty="0"/>
              <a:t>et al. </a:t>
            </a:r>
            <a:r>
              <a:rPr lang="en-US" dirty="0"/>
              <a:t>(2019) </a:t>
            </a:r>
            <a:r>
              <a:rPr lang="en-US" i="1" dirty="0"/>
              <a:t>in prep</a:t>
            </a:r>
            <a:endParaRPr lang="en-US" dirty="0"/>
          </a:p>
        </p:txBody>
      </p:sp>
      <p:pic>
        <p:nvPicPr>
          <p:cNvPr id="3" name="Picture 2">
            <a:extLst>
              <a:ext uri="{FF2B5EF4-FFF2-40B4-BE49-F238E27FC236}">
                <a16:creationId xmlns:a16="http://schemas.microsoft.com/office/drawing/2014/main" id="{1C0FBC7C-37A3-CD4F-A717-160638E512B4}"/>
              </a:ext>
            </a:extLst>
          </p:cNvPr>
          <p:cNvPicPr>
            <a:picLocks noChangeAspect="1"/>
          </p:cNvPicPr>
          <p:nvPr/>
        </p:nvPicPr>
        <p:blipFill>
          <a:blip r:embed="rId3"/>
          <a:stretch>
            <a:fillRect/>
          </a:stretch>
        </p:blipFill>
        <p:spPr>
          <a:xfrm>
            <a:off x="174812" y="2988280"/>
            <a:ext cx="4902200" cy="2451100"/>
          </a:xfrm>
          <a:prstGeom prst="rect">
            <a:avLst/>
          </a:prstGeom>
        </p:spPr>
      </p:pic>
      <p:pic>
        <p:nvPicPr>
          <p:cNvPr id="6" name="Picture 5">
            <a:extLst>
              <a:ext uri="{FF2B5EF4-FFF2-40B4-BE49-F238E27FC236}">
                <a16:creationId xmlns:a16="http://schemas.microsoft.com/office/drawing/2014/main" id="{EBCC4089-B0AE-C349-825E-BEC3713983C4}"/>
              </a:ext>
            </a:extLst>
          </p:cNvPr>
          <p:cNvPicPr>
            <a:picLocks noChangeAspect="1"/>
          </p:cNvPicPr>
          <p:nvPr/>
        </p:nvPicPr>
        <p:blipFill>
          <a:blip r:embed="rId4"/>
          <a:stretch>
            <a:fillRect/>
          </a:stretch>
        </p:blipFill>
        <p:spPr>
          <a:xfrm>
            <a:off x="4887738" y="2460656"/>
            <a:ext cx="3858933" cy="4565629"/>
          </a:xfrm>
          <a:prstGeom prst="rect">
            <a:avLst/>
          </a:prstGeom>
        </p:spPr>
      </p:pic>
      <p:sp>
        <p:nvSpPr>
          <p:cNvPr id="10" name="Rounded Rectangle 9">
            <a:extLst>
              <a:ext uri="{FF2B5EF4-FFF2-40B4-BE49-F238E27FC236}">
                <a16:creationId xmlns:a16="http://schemas.microsoft.com/office/drawing/2014/main" id="{84A0CA49-ED17-3048-A8A9-DC1D7761364F}"/>
              </a:ext>
            </a:extLst>
          </p:cNvPr>
          <p:cNvSpPr/>
          <p:nvPr/>
        </p:nvSpPr>
        <p:spPr>
          <a:xfrm>
            <a:off x="6905896" y="5041901"/>
            <a:ext cx="1306286" cy="914762"/>
          </a:xfrm>
          <a:prstGeom prst="roundRect">
            <a:avLst>
              <a:gd name="adj" fmla="val 3339"/>
            </a:avLst>
          </a:prstGeom>
          <a:solidFill>
            <a:srgbClr val="FF55FB">
              <a:alpha val="26000"/>
            </a:srgbClr>
          </a:solidFill>
          <a:ln>
            <a:solidFill>
              <a:srgbClr val="CB4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C714AA4-09DC-7241-8589-23827807C8E9}"/>
              </a:ext>
            </a:extLst>
          </p:cNvPr>
          <p:cNvSpPr/>
          <p:nvPr/>
        </p:nvSpPr>
        <p:spPr>
          <a:xfrm>
            <a:off x="6940732" y="2769326"/>
            <a:ext cx="1306286" cy="348344"/>
          </a:xfrm>
          <a:prstGeom prst="roundRect">
            <a:avLst>
              <a:gd name="adj" fmla="val 3339"/>
            </a:avLst>
          </a:prstGeom>
          <a:solidFill>
            <a:srgbClr val="FF55FB">
              <a:alpha val="26000"/>
            </a:srgbClr>
          </a:solidFill>
          <a:ln>
            <a:solidFill>
              <a:srgbClr val="CB4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B4137A2-A9FA-2945-9D6B-D9F2909BEFBA}"/>
              </a:ext>
            </a:extLst>
          </p:cNvPr>
          <p:cNvSpPr/>
          <p:nvPr/>
        </p:nvSpPr>
        <p:spPr>
          <a:xfrm>
            <a:off x="6941121" y="3832943"/>
            <a:ext cx="1788131" cy="1061274"/>
          </a:xfrm>
          <a:prstGeom prst="roundRect">
            <a:avLst>
              <a:gd name="adj" fmla="val 3339"/>
            </a:avLst>
          </a:prstGeom>
          <a:solidFill>
            <a:srgbClr val="17FFF2">
              <a:alpha val="25882"/>
            </a:srgbClr>
          </a:solidFill>
          <a:ln>
            <a:solidFill>
              <a:srgbClr val="04B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1C019D-2F71-584E-9A6F-0E502E33CF98}"/>
              </a:ext>
            </a:extLst>
          </p:cNvPr>
          <p:cNvSpPr txBox="1"/>
          <p:nvPr/>
        </p:nvSpPr>
        <p:spPr>
          <a:xfrm>
            <a:off x="540732" y="2434327"/>
            <a:ext cx="4170360" cy="646331"/>
          </a:xfrm>
          <a:prstGeom prst="rect">
            <a:avLst/>
          </a:prstGeom>
          <a:noFill/>
        </p:spPr>
        <p:txBody>
          <a:bodyPr wrap="square" rtlCol="0">
            <a:spAutoFit/>
          </a:bodyPr>
          <a:lstStyle/>
          <a:p>
            <a:pPr algn="ctr"/>
            <a:r>
              <a:rPr lang="en-US" b="1" dirty="0"/>
              <a:t>Significantly different proteins show two distinct abundance trends over time</a:t>
            </a:r>
          </a:p>
        </p:txBody>
      </p:sp>
    </p:spTree>
    <p:extLst>
      <p:ext uri="{BB962C8B-B14F-4D97-AF65-F5344CB8AC3E}">
        <p14:creationId xmlns:p14="http://schemas.microsoft.com/office/powerpoint/2010/main" val="374572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6681-35BB-B745-A1DD-A11B0AA121AB}"/>
              </a:ext>
            </a:extLst>
          </p:cNvPr>
          <p:cNvSpPr>
            <a:spLocks noGrp="1"/>
          </p:cNvSpPr>
          <p:nvPr>
            <p:ph type="title"/>
          </p:nvPr>
        </p:nvSpPr>
        <p:spPr>
          <a:xfrm>
            <a:off x="628650" y="112434"/>
            <a:ext cx="7886700" cy="1325563"/>
          </a:xfrm>
        </p:spPr>
        <p:txBody>
          <a:bodyPr/>
          <a:lstStyle/>
          <a:p>
            <a:r>
              <a:rPr lang="en-US" dirty="0"/>
              <a:t>The ultimate goal</a:t>
            </a:r>
          </a:p>
        </p:txBody>
      </p:sp>
      <p:sp>
        <p:nvSpPr>
          <p:cNvPr id="3" name="Content Placeholder 2">
            <a:extLst>
              <a:ext uri="{FF2B5EF4-FFF2-40B4-BE49-F238E27FC236}">
                <a16:creationId xmlns:a16="http://schemas.microsoft.com/office/drawing/2014/main" id="{8FFF5A08-01A2-3E4D-85D5-956DDE43F34E}"/>
              </a:ext>
            </a:extLst>
          </p:cNvPr>
          <p:cNvSpPr>
            <a:spLocks noGrp="1"/>
          </p:cNvSpPr>
          <p:nvPr>
            <p:ph idx="1"/>
          </p:nvPr>
        </p:nvSpPr>
        <p:spPr>
          <a:xfrm>
            <a:off x="628649" y="1437997"/>
            <a:ext cx="8036379" cy="4351338"/>
          </a:xfrm>
        </p:spPr>
        <p:txBody>
          <a:bodyPr/>
          <a:lstStyle/>
          <a:p>
            <a:r>
              <a:rPr lang="en-US" dirty="0"/>
              <a:t>Leverage omics environmental response datasets to: </a:t>
            </a:r>
          </a:p>
          <a:p>
            <a:pPr marL="0" indent="0">
              <a:buNone/>
            </a:pPr>
            <a:endParaRPr lang="en-US" dirty="0"/>
          </a:p>
        </p:txBody>
      </p:sp>
      <p:pic>
        <p:nvPicPr>
          <p:cNvPr id="10242" name="Picture 2" descr="Image result for mountain climber clipart">
            <a:extLst>
              <a:ext uri="{FF2B5EF4-FFF2-40B4-BE49-F238E27FC236}">
                <a16:creationId xmlns:a16="http://schemas.microsoft.com/office/drawing/2014/main" id="{0E6F0A57-331B-CF4B-9D5C-706F0A8138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2222" y1="44000" x2="22222" y2="44000"/>
                      </a14:backgroundRemoval>
                    </a14:imgEffect>
                  </a14:imgLayer>
                </a14:imgProps>
              </a:ext>
              <a:ext uri="{28A0092B-C50C-407E-A947-70E740481C1C}">
                <a14:useLocalDpi xmlns:a14="http://schemas.microsoft.com/office/drawing/2010/main" val="0"/>
              </a:ext>
            </a:extLst>
          </a:blip>
          <a:srcRect/>
          <a:stretch>
            <a:fillRect/>
          </a:stretch>
        </p:blipFill>
        <p:spPr bwMode="auto">
          <a:xfrm>
            <a:off x="2873118" y="3719781"/>
            <a:ext cx="3793006" cy="37930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010B87-B088-254D-8E2A-6160203959E1}"/>
              </a:ext>
            </a:extLst>
          </p:cNvPr>
          <p:cNvSpPr txBox="1"/>
          <p:nvPr/>
        </p:nvSpPr>
        <p:spPr>
          <a:xfrm>
            <a:off x="1162994" y="2370381"/>
            <a:ext cx="163378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Inform policy</a:t>
            </a:r>
          </a:p>
        </p:txBody>
      </p:sp>
      <p:sp>
        <p:nvSpPr>
          <p:cNvPr id="13" name="TextBox 12">
            <a:extLst>
              <a:ext uri="{FF2B5EF4-FFF2-40B4-BE49-F238E27FC236}">
                <a16:creationId xmlns:a16="http://schemas.microsoft.com/office/drawing/2014/main" id="{5A485493-C0B5-774E-B859-06266A6F1BEE}"/>
              </a:ext>
            </a:extLst>
          </p:cNvPr>
          <p:cNvSpPr txBox="1"/>
          <p:nvPr/>
        </p:nvSpPr>
        <p:spPr>
          <a:xfrm>
            <a:off x="5744496" y="2370381"/>
            <a:ext cx="223651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Educate the public</a:t>
            </a:r>
          </a:p>
        </p:txBody>
      </p:sp>
      <p:pic>
        <p:nvPicPr>
          <p:cNvPr id="10250" name="Picture 10" descr="Image result for informed public clipart">
            <a:extLst>
              <a:ext uri="{FF2B5EF4-FFF2-40B4-BE49-F238E27FC236}">
                <a16:creationId xmlns:a16="http://schemas.microsoft.com/office/drawing/2014/main" id="{905FC6E2-8BC5-1147-A16F-C06D259AE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347" y="2949691"/>
            <a:ext cx="1608573" cy="17426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81AC57D-147B-5A40-9152-98250BDF7015}"/>
              </a:ext>
            </a:extLst>
          </p:cNvPr>
          <p:cNvGrpSpPr/>
          <p:nvPr/>
        </p:nvGrpSpPr>
        <p:grpSpPr>
          <a:xfrm>
            <a:off x="131313" y="3038016"/>
            <a:ext cx="1559084" cy="1295762"/>
            <a:chOff x="206286" y="3429000"/>
            <a:chExt cx="1559084" cy="1295762"/>
          </a:xfrm>
        </p:grpSpPr>
        <p:pic>
          <p:nvPicPr>
            <p:cNvPr id="10244" name="Picture 4" descr="Wild Fish Conservancy Sues to End Industrial Shellfish Aquaculture Permitting Exemption">
              <a:extLst>
                <a:ext uri="{FF2B5EF4-FFF2-40B4-BE49-F238E27FC236}">
                  <a16:creationId xmlns:a16="http://schemas.microsoft.com/office/drawing/2014/main" id="{99A84123-E14E-7549-8862-DE13B2F9F7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70" t="-60" r="3141" b="60"/>
            <a:stretch/>
          </p:blipFill>
          <p:spPr bwMode="auto">
            <a:xfrm>
              <a:off x="206286" y="3507156"/>
              <a:ext cx="1355084" cy="1217606"/>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EBBBBE3-4AAB-A248-B3F1-50CA4C215359}"/>
                </a:ext>
              </a:extLst>
            </p:cNvPr>
            <p:cNvSpPr txBox="1"/>
            <p:nvPr/>
          </p:nvSpPr>
          <p:spPr>
            <a:xfrm rot="464695">
              <a:off x="429555" y="3429000"/>
              <a:ext cx="1335815" cy="369332"/>
            </a:xfrm>
            <a:prstGeom prst="rect">
              <a:avLst/>
            </a:prstGeom>
            <a:noFill/>
          </p:spPr>
          <p:txBody>
            <a:bodyPr wrap="none" rtlCol="0">
              <a:prstTxWarp prst="textArchUp">
                <a:avLst/>
              </a:prstTxWarp>
              <a:spAutoFit/>
            </a:bodyPr>
            <a:lstStyle/>
            <a:p>
              <a:r>
                <a:rPr lang="en-US" sz="1600" dirty="0">
                  <a:solidFill>
                    <a:srgbClr val="0019FF"/>
                  </a:solidFill>
                </a:rPr>
                <a:t>Aquaculture</a:t>
              </a:r>
            </a:p>
          </p:txBody>
        </p:sp>
      </p:grpSp>
      <p:grpSp>
        <p:nvGrpSpPr>
          <p:cNvPr id="20" name="Group 19">
            <a:extLst>
              <a:ext uri="{FF2B5EF4-FFF2-40B4-BE49-F238E27FC236}">
                <a16:creationId xmlns:a16="http://schemas.microsoft.com/office/drawing/2014/main" id="{D7A45450-8D54-1646-8B25-940C3F98E279}"/>
              </a:ext>
            </a:extLst>
          </p:cNvPr>
          <p:cNvGrpSpPr/>
          <p:nvPr/>
        </p:nvGrpSpPr>
        <p:grpSpPr>
          <a:xfrm>
            <a:off x="1186375" y="3949455"/>
            <a:ext cx="1744269" cy="1356995"/>
            <a:chOff x="1474966" y="4308520"/>
            <a:chExt cx="1744269" cy="1356995"/>
          </a:xfrm>
        </p:grpSpPr>
        <p:grpSp>
          <p:nvGrpSpPr>
            <p:cNvPr id="11" name="Group 10">
              <a:extLst>
                <a:ext uri="{FF2B5EF4-FFF2-40B4-BE49-F238E27FC236}">
                  <a16:creationId xmlns:a16="http://schemas.microsoft.com/office/drawing/2014/main" id="{DA6D132B-E859-F444-AC09-704D36642883}"/>
                </a:ext>
              </a:extLst>
            </p:cNvPr>
            <p:cNvGrpSpPr/>
            <p:nvPr/>
          </p:nvGrpSpPr>
          <p:grpSpPr>
            <a:xfrm>
              <a:off x="1474966" y="4348292"/>
              <a:ext cx="1383231" cy="1317223"/>
              <a:chOff x="203322" y="5245182"/>
              <a:chExt cx="1845535" cy="1612818"/>
            </a:xfrm>
          </p:grpSpPr>
          <p:pic>
            <p:nvPicPr>
              <p:cNvPr id="15" name="Picture 8" descr="Image result for climate policy">
                <a:extLst>
                  <a:ext uri="{FF2B5EF4-FFF2-40B4-BE49-F238E27FC236}">
                    <a16:creationId xmlns:a16="http://schemas.microsoft.com/office/drawing/2014/main" id="{E34914D5-3896-7F45-B563-10EFDF2C68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868" t="1038" r="784" b="17846"/>
              <a:stretch/>
            </p:blipFill>
            <p:spPr bwMode="auto">
              <a:xfrm>
                <a:off x="1008076" y="5453515"/>
                <a:ext cx="1040781" cy="1064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climate policy">
                <a:extLst>
                  <a:ext uri="{FF2B5EF4-FFF2-40B4-BE49-F238E27FC236}">
                    <a16:creationId xmlns:a16="http://schemas.microsoft.com/office/drawing/2014/main" id="{4EC312F9-AF6B-494F-97D3-E497A9437F4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143" b="72727" l="3670" r="33333">
                            <a14:foregroundMark x1="14985" y1="14935" x2="14985" y2="14935"/>
                            <a14:foregroundMark x1="9174" y1="7143" x2="9174" y2="7143"/>
                          </a14:backgroundRemoval>
                        </a14:imgEffect>
                      </a14:imgLayer>
                    </a14:imgProps>
                  </a:ext>
                  <a:ext uri="{28A0092B-C50C-407E-A947-70E740481C1C}">
                    <a14:useLocalDpi xmlns:a14="http://schemas.microsoft.com/office/drawing/2010/main" val="0"/>
                  </a:ext>
                </a:extLst>
              </a:blip>
              <a:srcRect r="62652" b="18884"/>
              <a:stretch/>
            </p:blipFill>
            <p:spPr bwMode="auto">
              <a:xfrm>
                <a:off x="324901" y="5600000"/>
                <a:ext cx="1040781" cy="1064573"/>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34230D7F-091E-754C-9FC5-8274D8FE042E}"/>
                  </a:ext>
                </a:extLst>
              </p:cNvPr>
              <p:cNvSpPr/>
              <p:nvPr/>
            </p:nvSpPr>
            <p:spPr>
              <a:xfrm>
                <a:off x="203322" y="5245182"/>
                <a:ext cx="1845535" cy="1612818"/>
              </a:xfrm>
              <a:prstGeom prst="ellipse">
                <a:avLst/>
              </a:prstGeom>
              <a:noFill/>
              <a:ln w="28575">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A2BB463-E97C-6345-A4D6-D5DF2148D77F}"/>
                </a:ext>
              </a:extLst>
            </p:cNvPr>
            <p:cNvSpPr txBox="1"/>
            <p:nvPr/>
          </p:nvSpPr>
          <p:spPr>
            <a:xfrm rot="992568">
              <a:off x="1883420" y="4308520"/>
              <a:ext cx="1335815" cy="369332"/>
            </a:xfrm>
            <a:prstGeom prst="rect">
              <a:avLst/>
            </a:prstGeom>
            <a:noFill/>
          </p:spPr>
          <p:txBody>
            <a:bodyPr wrap="none" rtlCol="0">
              <a:prstTxWarp prst="textArchUp">
                <a:avLst/>
              </a:prstTxWarp>
              <a:spAutoFit/>
            </a:bodyPr>
            <a:lstStyle/>
            <a:p>
              <a:r>
                <a:rPr lang="en-US" sz="1600" dirty="0">
                  <a:solidFill>
                    <a:srgbClr val="0019FF"/>
                  </a:solidFill>
                </a:rPr>
                <a:t>Climate</a:t>
              </a:r>
            </a:p>
          </p:txBody>
        </p:sp>
      </p:grpSp>
      <p:grpSp>
        <p:nvGrpSpPr>
          <p:cNvPr id="28" name="Group 27">
            <a:extLst>
              <a:ext uri="{FF2B5EF4-FFF2-40B4-BE49-F238E27FC236}">
                <a16:creationId xmlns:a16="http://schemas.microsoft.com/office/drawing/2014/main" id="{3F384135-B773-0046-812D-C37C3F6ACA79}"/>
              </a:ext>
            </a:extLst>
          </p:cNvPr>
          <p:cNvGrpSpPr/>
          <p:nvPr/>
        </p:nvGrpSpPr>
        <p:grpSpPr>
          <a:xfrm>
            <a:off x="2385447" y="3002842"/>
            <a:ext cx="1469081" cy="1313609"/>
            <a:chOff x="2325043" y="2857388"/>
            <a:chExt cx="1469081" cy="1313609"/>
          </a:xfrm>
        </p:grpSpPr>
        <p:pic>
          <p:nvPicPr>
            <p:cNvPr id="29" name="Picture 6" descr="Image result for conservation">
              <a:extLst>
                <a:ext uri="{FF2B5EF4-FFF2-40B4-BE49-F238E27FC236}">
                  <a16:creationId xmlns:a16="http://schemas.microsoft.com/office/drawing/2014/main" id="{D91D3008-3924-704E-AB1E-BC14E8732BC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856" t="16155" r="13683"/>
            <a:stretch/>
          </p:blipFill>
          <p:spPr bwMode="auto">
            <a:xfrm>
              <a:off x="2325043" y="2919022"/>
              <a:ext cx="1293910" cy="1251975"/>
            </a:xfrm>
            <a:prstGeom prst="ellipse">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2D5C664-639F-F942-9D4D-A0282F527FE1}"/>
                </a:ext>
              </a:extLst>
            </p:cNvPr>
            <p:cNvSpPr txBox="1"/>
            <p:nvPr/>
          </p:nvSpPr>
          <p:spPr>
            <a:xfrm rot="509325">
              <a:off x="2458309" y="2857388"/>
              <a:ext cx="1335815" cy="369332"/>
            </a:xfrm>
            <a:prstGeom prst="rect">
              <a:avLst/>
            </a:prstGeom>
            <a:noFill/>
          </p:spPr>
          <p:txBody>
            <a:bodyPr wrap="none" rtlCol="0">
              <a:prstTxWarp prst="textArchUp">
                <a:avLst/>
              </a:prstTxWarp>
              <a:spAutoFit/>
            </a:bodyPr>
            <a:lstStyle/>
            <a:p>
              <a:r>
                <a:rPr lang="en-US" sz="1600" dirty="0">
                  <a:solidFill>
                    <a:srgbClr val="0019FF"/>
                  </a:solidFill>
                </a:rPr>
                <a:t>Conservation</a:t>
              </a:r>
            </a:p>
          </p:txBody>
        </p:sp>
      </p:grpSp>
    </p:spTree>
    <p:extLst>
      <p:ext uri="{BB962C8B-B14F-4D97-AF65-F5344CB8AC3E}">
        <p14:creationId xmlns:p14="http://schemas.microsoft.com/office/powerpoint/2010/main" val="1545964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2CC1F-950F-6A4B-B3B5-C00D223CD223}"/>
              </a:ext>
            </a:extLst>
          </p:cNvPr>
          <p:cNvSpPr txBox="1"/>
          <p:nvPr/>
        </p:nvSpPr>
        <p:spPr>
          <a:xfrm>
            <a:off x="254000" y="1718524"/>
            <a:ext cx="3916521" cy="5078313"/>
          </a:xfrm>
          <a:prstGeom prst="rect">
            <a:avLst/>
          </a:prstGeom>
          <a:noFill/>
        </p:spPr>
        <p:txBody>
          <a:bodyPr wrap="none" rtlCol="0">
            <a:spAutoFit/>
          </a:bodyPr>
          <a:lstStyle/>
          <a:p>
            <a:r>
              <a:rPr lang="en-US" dirty="0"/>
              <a:t>A lot of data</a:t>
            </a:r>
          </a:p>
          <a:p>
            <a:pPr marL="742950" lvl="1" indent="-285750">
              <a:buFont typeface="Arial" panose="020B0604020202020204" pitchFamily="34" charset="0"/>
              <a:buChar char="•"/>
            </a:pPr>
            <a:r>
              <a:rPr lang="en-US" dirty="0"/>
              <a:t>Epigenomics (DNA methylation)</a:t>
            </a:r>
          </a:p>
          <a:p>
            <a:pPr marL="742950" lvl="1" indent="-285750">
              <a:buFont typeface="Arial" panose="020B0604020202020204" pitchFamily="34" charset="0"/>
              <a:buChar char="•"/>
            </a:pPr>
            <a:r>
              <a:rPr lang="en-US" dirty="0"/>
              <a:t>Transcriptomics</a:t>
            </a:r>
          </a:p>
          <a:p>
            <a:pPr marL="742950" lvl="1" indent="-285750">
              <a:buFont typeface="Arial" panose="020B0604020202020204" pitchFamily="34" charset="0"/>
              <a:buChar char="•"/>
            </a:pPr>
            <a:r>
              <a:rPr lang="en-US" dirty="0"/>
              <a:t>Proteomics</a:t>
            </a:r>
          </a:p>
          <a:p>
            <a:pPr marL="742950" lvl="1" indent="-285750">
              <a:buFont typeface="Arial" panose="020B0604020202020204" pitchFamily="34" charset="0"/>
              <a:buChar char="•"/>
            </a:pPr>
            <a:r>
              <a:rPr lang="en-US" dirty="0"/>
              <a:t>Metabolomics</a:t>
            </a:r>
          </a:p>
          <a:p>
            <a:r>
              <a:rPr lang="en-US" dirty="0"/>
              <a:t>A lot of different organisms </a:t>
            </a:r>
          </a:p>
          <a:p>
            <a:pPr marL="742950" lvl="1" indent="-285750">
              <a:buFont typeface="Arial" panose="020B0604020202020204" pitchFamily="34" charset="0"/>
              <a:buChar char="•"/>
              <a:tabLst>
                <a:tab pos="3997325" algn="l"/>
              </a:tabLst>
            </a:pPr>
            <a:r>
              <a:rPr lang="en-US" dirty="0"/>
              <a:t>Oyster</a:t>
            </a:r>
          </a:p>
          <a:p>
            <a:pPr marL="742950" lvl="1" indent="-285750">
              <a:buFont typeface="Arial" panose="020B0604020202020204" pitchFamily="34" charset="0"/>
              <a:buChar char="•"/>
              <a:tabLst>
                <a:tab pos="3997325" algn="l"/>
              </a:tabLst>
            </a:pPr>
            <a:r>
              <a:rPr lang="en-US" dirty="0"/>
              <a:t>Clam</a:t>
            </a:r>
          </a:p>
          <a:p>
            <a:pPr marL="742950" lvl="1" indent="-285750">
              <a:buFont typeface="Arial" panose="020B0604020202020204" pitchFamily="34" charset="0"/>
              <a:buChar char="•"/>
              <a:tabLst>
                <a:tab pos="3997325" algn="l"/>
              </a:tabLst>
            </a:pPr>
            <a:r>
              <a:rPr lang="en-US" dirty="0"/>
              <a:t>Salmon</a:t>
            </a:r>
          </a:p>
          <a:p>
            <a:pPr marL="742950" lvl="1" indent="-285750">
              <a:buFont typeface="Arial" panose="020B0604020202020204" pitchFamily="34" charset="0"/>
              <a:buChar char="•"/>
              <a:tabLst>
                <a:tab pos="3997325" algn="l"/>
              </a:tabLst>
            </a:pPr>
            <a:r>
              <a:rPr lang="en-US" dirty="0"/>
              <a:t>Crab</a:t>
            </a:r>
          </a:p>
          <a:p>
            <a:pPr marL="742950" lvl="1" indent="-285750">
              <a:buFont typeface="Arial" panose="020B0604020202020204" pitchFamily="34" charset="0"/>
              <a:buChar char="•"/>
              <a:tabLst>
                <a:tab pos="3997325" algn="l"/>
              </a:tabLst>
            </a:pPr>
            <a:r>
              <a:rPr lang="en-US" dirty="0"/>
              <a:t>Coral</a:t>
            </a:r>
          </a:p>
          <a:p>
            <a:pPr>
              <a:tabLst>
                <a:tab pos="3997325" algn="l"/>
              </a:tabLst>
            </a:pPr>
            <a:r>
              <a:rPr lang="en-US" dirty="0"/>
              <a:t>An array of field and lab experiments</a:t>
            </a:r>
          </a:p>
          <a:p>
            <a:pPr marL="742950" lvl="1" indent="-285750">
              <a:buFont typeface="Arial" panose="020B0604020202020204" pitchFamily="34" charset="0"/>
              <a:buChar char="•"/>
              <a:tabLst>
                <a:tab pos="3997325" algn="l"/>
              </a:tabLst>
            </a:pPr>
            <a:r>
              <a:rPr lang="en-US" dirty="0"/>
              <a:t>Different water parameters</a:t>
            </a:r>
          </a:p>
          <a:p>
            <a:pPr marL="1200150" lvl="2" indent="-285750">
              <a:buFont typeface="Arial" panose="020B0604020202020204" pitchFamily="34" charset="0"/>
              <a:buChar char="•"/>
              <a:tabLst>
                <a:tab pos="3997325" algn="l"/>
              </a:tabLst>
            </a:pPr>
            <a:r>
              <a:rPr lang="en-US" dirty="0"/>
              <a:t>CO</a:t>
            </a:r>
            <a:r>
              <a:rPr lang="en-US" baseline="-25000" dirty="0"/>
              <a:t>2</a:t>
            </a:r>
            <a:endParaRPr lang="en-US" dirty="0"/>
          </a:p>
          <a:p>
            <a:pPr marL="1200150" lvl="2" indent="-285750">
              <a:buFont typeface="Arial" panose="020B0604020202020204" pitchFamily="34" charset="0"/>
              <a:buChar char="•"/>
              <a:tabLst>
                <a:tab pos="3997325" algn="l"/>
              </a:tabLst>
            </a:pPr>
            <a:r>
              <a:rPr lang="en-US" dirty="0"/>
              <a:t>O</a:t>
            </a:r>
            <a:r>
              <a:rPr lang="en-US" baseline="-25000" dirty="0"/>
              <a:t>2</a:t>
            </a:r>
          </a:p>
          <a:p>
            <a:pPr marL="1200150" lvl="2" indent="-285750">
              <a:buFont typeface="Arial" panose="020B0604020202020204" pitchFamily="34" charset="0"/>
              <a:buChar char="•"/>
              <a:tabLst>
                <a:tab pos="3997325" algn="l"/>
              </a:tabLst>
            </a:pPr>
            <a:r>
              <a:rPr lang="en-US" dirty="0"/>
              <a:t>Salinity</a:t>
            </a:r>
          </a:p>
          <a:p>
            <a:pPr marL="1200150" lvl="2" indent="-285750">
              <a:buFont typeface="Arial" panose="020B0604020202020204" pitchFamily="34" charset="0"/>
              <a:buChar char="•"/>
              <a:tabLst>
                <a:tab pos="3997325" algn="l"/>
              </a:tabLst>
            </a:pPr>
            <a:r>
              <a:rPr lang="en-US" dirty="0"/>
              <a:t>Temperature</a:t>
            </a:r>
          </a:p>
          <a:p>
            <a:pPr marL="1200150" lvl="2" indent="-285750">
              <a:buFont typeface="Arial" panose="020B0604020202020204" pitchFamily="34" charset="0"/>
              <a:buChar char="•"/>
              <a:tabLst>
                <a:tab pos="3997325" algn="l"/>
              </a:tabLst>
            </a:pPr>
            <a:endParaRPr lang="en-US" dirty="0"/>
          </a:p>
        </p:txBody>
      </p:sp>
      <p:sp>
        <p:nvSpPr>
          <p:cNvPr id="8" name="Title 1">
            <a:extLst>
              <a:ext uri="{FF2B5EF4-FFF2-40B4-BE49-F238E27FC236}">
                <a16:creationId xmlns:a16="http://schemas.microsoft.com/office/drawing/2014/main" id="{B0CF3882-6BE2-C447-9B26-D2085BAFBCDE}"/>
              </a:ext>
            </a:extLst>
          </p:cNvPr>
          <p:cNvSpPr>
            <a:spLocks noGrp="1"/>
          </p:cNvSpPr>
          <p:nvPr>
            <p:ph type="title"/>
          </p:nvPr>
        </p:nvSpPr>
        <p:spPr>
          <a:xfrm>
            <a:off x="628650" y="112434"/>
            <a:ext cx="7886700" cy="1325563"/>
          </a:xfrm>
        </p:spPr>
        <p:txBody>
          <a:bodyPr/>
          <a:lstStyle/>
          <a:p>
            <a:r>
              <a:rPr lang="en-US" dirty="0"/>
              <a:t>Where we are at</a:t>
            </a:r>
          </a:p>
        </p:txBody>
      </p:sp>
    </p:spTree>
    <p:extLst>
      <p:ext uri="{BB962C8B-B14F-4D97-AF65-F5344CB8AC3E}">
        <p14:creationId xmlns:p14="http://schemas.microsoft.com/office/powerpoint/2010/main" val="303089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2CC1F-950F-6A4B-B3B5-C00D223CD223}"/>
              </a:ext>
            </a:extLst>
          </p:cNvPr>
          <p:cNvSpPr txBox="1"/>
          <p:nvPr/>
        </p:nvSpPr>
        <p:spPr>
          <a:xfrm>
            <a:off x="254000" y="1718524"/>
            <a:ext cx="3916521" cy="5078313"/>
          </a:xfrm>
          <a:prstGeom prst="rect">
            <a:avLst/>
          </a:prstGeom>
          <a:noFill/>
        </p:spPr>
        <p:txBody>
          <a:bodyPr wrap="none" rtlCol="0">
            <a:spAutoFit/>
          </a:bodyPr>
          <a:lstStyle/>
          <a:p>
            <a:r>
              <a:rPr lang="en-US" dirty="0"/>
              <a:t>A lot of data</a:t>
            </a:r>
          </a:p>
          <a:p>
            <a:pPr marL="742950" lvl="1" indent="-285750">
              <a:buFont typeface="Arial" panose="020B0604020202020204" pitchFamily="34" charset="0"/>
              <a:buChar char="•"/>
            </a:pPr>
            <a:r>
              <a:rPr lang="en-US" dirty="0"/>
              <a:t>Epigenomics (DNA methylation)</a:t>
            </a:r>
          </a:p>
          <a:p>
            <a:pPr marL="742950" lvl="1" indent="-285750">
              <a:buFont typeface="Arial" panose="020B0604020202020204" pitchFamily="34" charset="0"/>
              <a:buChar char="•"/>
            </a:pPr>
            <a:r>
              <a:rPr lang="en-US" dirty="0"/>
              <a:t>Transcriptomics</a:t>
            </a:r>
          </a:p>
          <a:p>
            <a:pPr marL="742950" lvl="1" indent="-285750">
              <a:buFont typeface="Arial" panose="020B0604020202020204" pitchFamily="34" charset="0"/>
              <a:buChar char="•"/>
            </a:pPr>
            <a:r>
              <a:rPr lang="en-US" dirty="0"/>
              <a:t>Proteomics</a:t>
            </a:r>
          </a:p>
          <a:p>
            <a:pPr marL="742950" lvl="1" indent="-285750">
              <a:buFont typeface="Arial" panose="020B0604020202020204" pitchFamily="34" charset="0"/>
              <a:buChar char="•"/>
            </a:pPr>
            <a:r>
              <a:rPr lang="en-US" dirty="0"/>
              <a:t>Metabolomics</a:t>
            </a:r>
          </a:p>
          <a:p>
            <a:r>
              <a:rPr lang="en-US" dirty="0"/>
              <a:t>A lot of different organisms </a:t>
            </a:r>
          </a:p>
          <a:p>
            <a:pPr marL="742950" lvl="1" indent="-285750">
              <a:buFont typeface="Arial" panose="020B0604020202020204" pitchFamily="34" charset="0"/>
              <a:buChar char="•"/>
              <a:tabLst>
                <a:tab pos="3997325" algn="l"/>
              </a:tabLst>
            </a:pPr>
            <a:r>
              <a:rPr lang="en-US" dirty="0"/>
              <a:t>Oyster</a:t>
            </a:r>
          </a:p>
          <a:p>
            <a:pPr marL="742950" lvl="1" indent="-285750">
              <a:buFont typeface="Arial" panose="020B0604020202020204" pitchFamily="34" charset="0"/>
              <a:buChar char="•"/>
              <a:tabLst>
                <a:tab pos="3997325" algn="l"/>
              </a:tabLst>
            </a:pPr>
            <a:r>
              <a:rPr lang="en-US" dirty="0"/>
              <a:t>Clam</a:t>
            </a:r>
          </a:p>
          <a:p>
            <a:pPr marL="742950" lvl="1" indent="-285750">
              <a:buFont typeface="Arial" panose="020B0604020202020204" pitchFamily="34" charset="0"/>
              <a:buChar char="•"/>
              <a:tabLst>
                <a:tab pos="3997325" algn="l"/>
              </a:tabLst>
            </a:pPr>
            <a:r>
              <a:rPr lang="en-US" dirty="0"/>
              <a:t>Salmon</a:t>
            </a:r>
          </a:p>
          <a:p>
            <a:pPr marL="742950" lvl="1" indent="-285750">
              <a:buFont typeface="Arial" panose="020B0604020202020204" pitchFamily="34" charset="0"/>
              <a:buChar char="•"/>
              <a:tabLst>
                <a:tab pos="3997325" algn="l"/>
              </a:tabLst>
            </a:pPr>
            <a:r>
              <a:rPr lang="en-US" dirty="0"/>
              <a:t>Crab</a:t>
            </a:r>
          </a:p>
          <a:p>
            <a:pPr marL="742950" lvl="1" indent="-285750">
              <a:buFont typeface="Arial" panose="020B0604020202020204" pitchFamily="34" charset="0"/>
              <a:buChar char="•"/>
              <a:tabLst>
                <a:tab pos="3997325" algn="l"/>
              </a:tabLst>
            </a:pPr>
            <a:r>
              <a:rPr lang="en-US" dirty="0"/>
              <a:t>Coral</a:t>
            </a:r>
          </a:p>
          <a:p>
            <a:pPr>
              <a:tabLst>
                <a:tab pos="3997325" algn="l"/>
              </a:tabLst>
            </a:pPr>
            <a:r>
              <a:rPr lang="en-US" dirty="0"/>
              <a:t>An array of field and lab experiments</a:t>
            </a:r>
          </a:p>
          <a:p>
            <a:pPr marL="742950" lvl="1" indent="-285750">
              <a:buFont typeface="Arial" panose="020B0604020202020204" pitchFamily="34" charset="0"/>
              <a:buChar char="•"/>
              <a:tabLst>
                <a:tab pos="3997325" algn="l"/>
              </a:tabLst>
            </a:pPr>
            <a:r>
              <a:rPr lang="en-US" dirty="0"/>
              <a:t>Different water parameters</a:t>
            </a:r>
          </a:p>
          <a:p>
            <a:pPr marL="1200150" lvl="2" indent="-285750">
              <a:buFont typeface="Arial" panose="020B0604020202020204" pitchFamily="34" charset="0"/>
              <a:buChar char="•"/>
              <a:tabLst>
                <a:tab pos="3997325" algn="l"/>
              </a:tabLst>
            </a:pPr>
            <a:r>
              <a:rPr lang="en-US" dirty="0"/>
              <a:t>CO</a:t>
            </a:r>
            <a:r>
              <a:rPr lang="en-US" baseline="-25000" dirty="0"/>
              <a:t>2</a:t>
            </a:r>
            <a:endParaRPr lang="en-US" dirty="0"/>
          </a:p>
          <a:p>
            <a:pPr marL="1200150" lvl="2" indent="-285750">
              <a:buFont typeface="Arial" panose="020B0604020202020204" pitchFamily="34" charset="0"/>
              <a:buChar char="•"/>
              <a:tabLst>
                <a:tab pos="3997325" algn="l"/>
              </a:tabLst>
            </a:pPr>
            <a:r>
              <a:rPr lang="en-US" dirty="0"/>
              <a:t>O</a:t>
            </a:r>
            <a:r>
              <a:rPr lang="en-US" baseline="-25000" dirty="0"/>
              <a:t>2</a:t>
            </a:r>
          </a:p>
          <a:p>
            <a:pPr marL="1200150" lvl="2" indent="-285750">
              <a:buFont typeface="Arial" panose="020B0604020202020204" pitchFamily="34" charset="0"/>
              <a:buChar char="•"/>
              <a:tabLst>
                <a:tab pos="3997325" algn="l"/>
              </a:tabLst>
            </a:pPr>
            <a:r>
              <a:rPr lang="en-US" dirty="0"/>
              <a:t>Salinity</a:t>
            </a:r>
          </a:p>
          <a:p>
            <a:pPr marL="1200150" lvl="2" indent="-285750">
              <a:buFont typeface="Arial" panose="020B0604020202020204" pitchFamily="34" charset="0"/>
              <a:buChar char="•"/>
              <a:tabLst>
                <a:tab pos="3997325" algn="l"/>
              </a:tabLst>
            </a:pPr>
            <a:r>
              <a:rPr lang="en-US" dirty="0"/>
              <a:t>Temperature</a:t>
            </a:r>
          </a:p>
          <a:p>
            <a:pPr marL="1200150" lvl="2" indent="-285750">
              <a:buFont typeface="Arial" panose="020B0604020202020204" pitchFamily="34" charset="0"/>
              <a:buChar char="•"/>
              <a:tabLst>
                <a:tab pos="3997325" algn="l"/>
              </a:tabLst>
            </a:pPr>
            <a:endParaRPr lang="en-US" dirty="0"/>
          </a:p>
        </p:txBody>
      </p:sp>
      <p:sp>
        <p:nvSpPr>
          <p:cNvPr id="8" name="Title 1">
            <a:extLst>
              <a:ext uri="{FF2B5EF4-FFF2-40B4-BE49-F238E27FC236}">
                <a16:creationId xmlns:a16="http://schemas.microsoft.com/office/drawing/2014/main" id="{B0CF3882-6BE2-C447-9B26-D2085BAFBCDE}"/>
              </a:ext>
            </a:extLst>
          </p:cNvPr>
          <p:cNvSpPr>
            <a:spLocks noGrp="1"/>
          </p:cNvSpPr>
          <p:nvPr>
            <p:ph type="title"/>
          </p:nvPr>
        </p:nvSpPr>
        <p:spPr>
          <a:xfrm>
            <a:off x="628650" y="112434"/>
            <a:ext cx="7886700" cy="1325563"/>
          </a:xfrm>
        </p:spPr>
        <p:txBody>
          <a:bodyPr/>
          <a:lstStyle/>
          <a:p>
            <a:r>
              <a:rPr lang="en-US" dirty="0"/>
              <a:t>Where we are at</a:t>
            </a:r>
          </a:p>
        </p:txBody>
      </p:sp>
      <p:sp>
        <p:nvSpPr>
          <p:cNvPr id="9" name="Rectangle 8">
            <a:extLst>
              <a:ext uri="{FF2B5EF4-FFF2-40B4-BE49-F238E27FC236}">
                <a16:creationId xmlns:a16="http://schemas.microsoft.com/office/drawing/2014/main" id="{E6FD31E6-8752-EC45-A5D4-0E1E0B4C3772}"/>
              </a:ext>
            </a:extLst>
          </p:cNvPr>
          <p:cNvSpPr/>
          <p:nvPr/>
        </p:nvSpPr>
        <p:spPr>
          <a:xfrm>
            <a:off x="4983721" y="2598003"/>
            <a:ext cx="3387746" cy="830997"/>
          </a:xfrm>
          <a:prstGeom prst="rect">
            <a:avLst/>
          </a:prstGeom>
        </p:spPr>
        <p:txBody>
          <a:bodyPr wrap="square">
            <a:spAutoFit/>
          </a:bodyPr>
          <a:lstStyle/>
          <a:p>
            <a:pPr algn="ctr"/>
            <a:r>
              <a:rPr lang="en-US" sz="2400" b="1" dirty="0">
                <a:solidFill>
                  <a:srgbClr val="0019FF"/>
                </a:solidFill>
                <a:latin typeface="Arial" panose="020B0604020202020204" pitchFamily="34" charset="0"/>
                <a:cs typeface="Arial" panose="020B0604020202020204" pitchFamily="34" charset="0"/>
              </a:rPr>
              <a:t>High-caliber meta analysis possible</a:t>
            </a:r>
          </a:p>
        </p:txBody>
      </p:sp>
      <p:sp>
        <p:nvSpPr>
          <p:cNvPr id="2" name="TextBox 1">
            <a:extLst>
              <a:ext uri="{FF2B5EF4-FFF2-40B4-BE49-F238E27FC236}">
                <a16:creationId xmlns:a16="http://schemas.microsoft.com/office/drawing/2014/main" id="{232FE8A8-0445-9444-9F76-6EA686C404E8}"/>
              </a:ext>
            </a:extLst>
          </p:cNvPr>
          <p:cNvSpPr txBox="1"/>
          <p:nvPr/>
        </p:nvSpPr>
        <p:spPr>
          <a:xfrm>
            <a:off x="5107555" y="3665676"/>
            <a:ext cx="4036445" cy="304698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Are there areas of the genome commonly affected by environmental change across species?</a:t>
            </a:r>
          </a:p>
          <a:p>
            <a:pPr marL="285750" indent="-285750">
              <a:spcAft>
                <a:spcPts val="1200"/>
              </a:spcAft>
              <a:buFont typeface="Arial" panose="020B0604020202020204" pitchFamily="34" charset="0"/>
              <a:buChar char="•"/>
            </a:pPr>
            <a:r>
              <a:rPr lang="en-US" dirty="0"/>
              <a:t>Are there common changes associated with resilience vs. intolerance?</a:t>
            </a:r>
          </a:p>
          <a:p>
            <a:pPr marL="285750" indent="-285750">
              <a:spcAft>
                <a:spcPts val="1200"/>
              </a:spcAft>
              <a:buFont typeface="Arial" panose="020B0604020202020204" pitchFamily="34" charset="0"/>
              <a:buChar char="•"/>
            </a:pPr>
            <a:r>
              <a:rPr lang="en-US" dirty="0"/>
              <a:t>Can cross-species data aggregation provide more insight into function?</a:t>
            </a:r>
          </a:p>
          <a:p>
            <a:pPr>
              <a:spcAft>
                <a:spcPts val="1200"/>
              </a:spcAft>
            </a:pPr>
            <a:endParaRPr lang="en-US" dirty="0"/>
          </a:p>
        </p:txBody>
      </p:sp>
    </p:spTree>
    <p:extLst>
      <p:ext uri="{BB962C8B-B14F-4D97-AF65-F5344CB8AC3E}">
        <p14:creationId xmlns:p14="http://schemas.microsoft.com/office/powerpoint/2010/main" val="2235743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F1FA-766C-E440-B6F4-10B88C4F7402}"/>
              </a:ext>
            </a:extLst>
          </p:cNvPr>
          <p:cNvSpPr>
            <a:spLocks noGrp="1"/>
          </p:cNvSpPr>
          <p:nvPr>
            <p:ph type="title"/>
          </p:nvPr>
        </p:nvSpPr>
        <p:spPr/>
        <p:txBody>
          <a:bodyPr/>
          <a:lstStyle/>
          <a:p>
            <a:r>
              <a:rPr lang="en-US" dirty="0"/>
              <a:t>Challenges</a:t>
            </a:r>
          </a:p>
        </p:txBody>
      </p:sp>
      <p:sp>
        <p:nvSpPr>
          <p:cNvPr id="4" name="TextBox 3">
            <a:extLst>
              <a:ext uri="{FF2B5EF4-FFF2-40B4-BE49-F238E27FC236}">
                <a16:creationId xmlns:a16="http://schemas.microsoft.com/office/drawing/2014/main" id="{9223BC44-5FE8-9B4D-91F0-EB836A276019}"/>
              </a:ext>
            </a:extLst>
          </p:cNvPr>
          <p:cNvSpPr txBox="1"/>
          <p:nvPr/>
        </p:nvSpPr>
        <p:spPr>
          <a:xfrm>
            <a:off x="628650" y="2169334"/>
            <a:ext cx="6082755" cy="3416320"/>
          </a:xfrm>
          <a:prstGeom prst="rect">
            <a:avLst/>
          </a:prstGeom>
          <a:noFill/>
        </p:spPr>
        <p:txBody>
          <a:bodyPr wrap="none" rtlCol="0">
            <a:spAutoFit/>
          </a:bodyPr>
          <a:lstStyle/>
          <a:p>
            <a:r>
              <a:rPr lang="en-US" dirty="0"/>
              <a:t>Normalizing between experiments</a:t>
            </a:r>
          </a:p>
          <a:p>
            <a:pPr marL="742950" lvl="1" indent="-285750">
              <a:buFont typeface="Arial" panose="020B0604020202020204" pitchFamily="34" charset="0"/>
              <a:buChar char="•"/>
            </a:pPr>
            <a:r>
              <a:rPr lang="en-US" dirty="0"/>
              <a:t>Different organisms, tissues, and developmental stages</a:t>
            </a:r>
          </a:p>
          <a:p>
            <a:pPr marL="742950" lvl="1" indent="-285750">
              <a:buFont typeface="Arial" panose="020B0604020202020204" pitchFamily="34" charset="0"/>
              <a:buChar char="•"/>
            </a:pPr>
            <a:r>
              <a:rPr lang="en-US" dirty="0"/>
              <a:t>Different conditions</a:t>
            </a:r>
          </a:p>
          <a:p>
            <a:endParaRPr lang="en-US" dirty="0"/>
          </a:p>
          <a:p>
            <a:r>
              <a:rPr lang="en-US" dirty="0"/>
              <a:t>Normalizing data</a:t>
            </a:r>
          </a:p>
          <a:p>
            <a:pPr marL="285750" indent="-285750">
              <a:buFont typeface="Arial" panose="020B0604020202020204" pitchFamily="34" charset="0"/>
              <a:buChar char="•"/>
            </a:pPr>
            <a:r>
              <a:rPr lang="en-US" dirty="0"/>
              <a:t>Data generated by different technologies</a:t>
            </a:r>
          </a:p>
          <a:p>
            <a:pPr marL="742950" lvl="1" indent="-285750">
              <a:buFont typeface="Arial" panose="020B0604020202020204" pitchFamily="34" charset="0"/>
              <a:buChar char="•"/>
            </a:pPr>
            <a:r>
              <a:rPr lang="en-US" dirty="0"/>
              <a:t>Library preparations </a:t>
            </a:r>
          </a:p>
          <a:p>
            <a:pPr marL="742950" lvl="1" indent="-285750">
              <a:buFont typeface="Arial" panose="020B0604020202020204" pitchFamily="34" charset="0"/>
              <a:buChar char="•"/>
            </a:pPr>
            <a:r>
              <a:rPr lang="en-US" dirty="0"/>
              <a:t>Sequencing platforms</a:t>
            </a:r>
          </a:p>
          <a:p>
            <a:endParaRPr lang="en-US" dirty="0"/>
          </a:p>
          <a:p>
            <a:r>
              <a:rPr lang="en-US" dirty="0"/>
              <a:t>Reference genomes of varying quality</a:t>
            </a:r>
          </a:p>
          <a:p>
            <a:endParaRPr lang="en-US" dirty="0"/>
          </a:p>
          <a:p>
            <a:endParaRPr lang="en-US" dirty="0"/>
          </a:p>
        </p:txBody>
      </p:sp>
    </p:spTree>
    <p:extLst>
      <p:ext uri="{BB962C8B-B14F-4D97-AF65-F5344CB8AC3E}">
        <p14:creationId xmlns:p14="http://schemas.microsoft.com/office/powerpoint/2010/main" val="26279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9163-9668-E84E-8328-21B7DB866F42}"/>
              </a:ext>
            </a:extLst>
          </p:cNvPr>
          <p:cNvSpPr>
            <a:spLocks noGrp="1"/>
          </p:cNvSpPr>
          <p:nvPr>
            <p:ph type="title"/>
          </p:nvPr>
        </p:nvSpPr>
        <p:spPr/>
        <p:txBody>
          <a:bodyPr/>
          <a:lstStyle/>
          <a:p>
            <a:r>
              <a:rPr lang="en-US" dirty="0"/>
              <a:t>Strategies</a:t>
            </a:r>
          </a:p>
        </p:txBody>
      </p:sp>
      <p:sp>
        <p:nvSpPr>
          <p:cNvPr id="3" name="Content Placeholder 2">
            <a:extLst>
              <a:ext uri="{FF2B5EF4-FFF2-40B4-BE49-F238E27FC236}">
                <a16:creationId xmlns:a16="http://schemas.microsoft.com/office/drawing/2014/main" id="{096AC7EB-AA47-7240-B32E-2E076E8D511B}"/>
              </a:ext>
            </a:extLst>
          </p:cNvPr>
          <p:cNvSpPr>
            <a:spLocks noGrp="1"/>
          </p:cNvSpPr>
          <p:nvPr>
            <p:ph idx="1"/>
          </p:nvPr>
        </p:nvSpPr>
        <p:spPr/>
        <p:txBody>
          <a:bodyPr/>
          <a:lstStyle/>
          <a:p>
            <a:r>
              <a:rPr lang="en-US" dirty="0"/>
              <a:t>Open science platforms for </a:t>
            </a:r>
          </a:p>
          <a:p>
            <a:pPr lvl="1"/>
            <a:r>
              <a:rPr lang="en-US" dirty="0"/>
              <a:t>fostering collaboration</a:t>
            </a:r>
          </a:p>
          <a:p>
            <a:pPr lvl="1"/>
            <a:r>
              <a:rPr lang="en-US" dirty="0"/>
              <a:t>transparent, fact-checking process</a:t>
            </a:r>
          </a:p>
          <a:p>
            <a:r>
              <a:rPr lang="en-US" dirty="0"/>
              <a:t>eScience community!</a:t>
            </a:r>
          </a:p>
        </p:txBody>
      </p:sp>
    </p:spTree>
    <p:extLst>
      <p:ext uri="{BB962C8B-B14F-4D97-AF65-F5344CB8AC3E}">
        <p14:creationId xmlns:p14="http://schemas.microsoft.com/office/powerpoint/2010/main" val="59682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sp>
        <p:nvSpPr>
          <p:cNvPr id="10" name="Oval 9"/>
          <p:cNvSpPr/>
          <p:nvPr/>
        </p:nvSpPr>
        <p:spPr>
          <a:xfrm>
            <a:off x="5965081" y="2698866"/>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BA2808-C077-304D-8AF7-0AD75D5BA6FB}"/>
              </a:ext>
            </a:extLst>
          </p:cNvPr>
          <p:cNvSpPr txBox="1"/>
          <p:nvPr/>
        </p:nvSpPr>
        <p:spPr>
          <a:xfrm>
            <a:off x="6317780" y="1268677"/>
            <a:ext cx="2453557" cy="369332"/>
          </a:xfrm>
          <a:prstGeom prst="rect">
            <a:avLst/>
          </a:prstGeom>
          <a:noFill/>
        </p:spPr>
        <p:txBody>
          <a:bodyPr wrap="none" rtlCol="0">
            <a:spAutoFit/>
          </a:bodyPr>
          <a:lstStyle/>
          <a:p>
            <a:r>
              <a:rPr lang="en-US" dirty="0"/>
              <a:t>Grew up in Bedford, MA</a:t>
            </a:r>
          </a:p>
        </p:txBody>
      </p:sp>
      <p:pic>
        <p:nvPicPr>
          <p:cNvPr id="1026" name="Picture 2">
            <a:extLst>
              <a:ext uri="{FF2B5EF4-FFF2-40B4-BE49-F238E27FC236}">
                <a16:creationId xmlns:a16="http://schemas.microsoft.com/office/drawing/2014/main" id="{50B0BE83-DF73-B642-B214-49309670A4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29" r="22868" b="31140"/>
          <a:stretch/>
        </p:blipFill>
        <p:spPr bwMode="auto">
          <a:xfrm>
            <a:off x="6203723" y="3225932"/>
            <a:ext cx="2567614" cy="19290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g-fr">
            <a:extLst>
              <a:ext uri="{FF2B5EF4-FFF2-40B4-BE49-F238E27FC236}">
                <a16:creationId xmlns:a16="http://schemas.microsoft.com/office/drawing/2014/main" id="{E56747D9-BFB8-A74E-9187-8AF827F1B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451" y="1950939"/>
            <a:ext cx="1178886" cy="11576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lexington minuteman">
            <a:extLst>
              <a:ext uri="{FF2B5EF4-FFF2-40B4-BE49-F238E27FC236}">
                <a16:creationId xmlns:a16="http://schemas.microsoft.com/office/drawing/2014/main" id="{C78271DE-3CF1-ED42-A1F4-BE1C7C5129B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413868" y="1581122"/>
            <a:ext cx="1178886" cy="15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59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sp>
        <p:nvSpPr>
          <p:cNvPr id="10" name="Oval 9"/>
          <p:cNvSpPr/>
          <p:nvPr/>
        </p:nvSpPr>
        <p:spPr>
          <a:xfrm>
            <a:off x="5965081" y="2698866"/>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BB81BB8-9044-524B-9B8F-C4EC39B070C1}"/>
              </a:ext>
            </a:extLst>
          </p:cNvPr>
          <p:cNvSpPr txBox="1"/>
          <p:nvPr/>
        </p:nvSpPr>
        <p:spPr>
          <a:xfrm>
            <a:off x="5711858" y="1258154"/>
            <a:ext cx="3432142" cy="923330"/>
          </a:xfrm>
          <a:prstGeom prst="rect">
            <a:avLst/>
          </a:prstGeom>
          <a:noFill/>
        </p:spPr>
        <p:txBody>
          <a:bodyPr wrap="square" rtlCol="0">
            <a:spAutoFit/>
          </a:bodyPr>
          <a:lstStyle/>
          <a:p>
            <a:pPr algn="r"/>
            <a:r>
              <a:rPr lang="en-US" dirty="0"/>
              <a:t>2010:   B.S. in Biochemistry from</a:t>
            </a:r>
          </a:p>
          <a:p>
            <a:pPr algn="r"/>
            <a:r>
              <a:rPr lang="en-US" dirty="0"/>
              <a:t>Simmons (College) University in Boston</a:t>
            </a:r>
          </a:p>
        </p:txBody>
      </p:sp>
    </p:spTree>
    <p:extLst>
      <p:ext uri="{BB962C8B-B14F-4D97-AF65-F5344CB8AC3E}">
        <p14:creationId xmlns:p14="http://schemas.microsoft.com/office/powerpoint/2010/main" val="143220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BB81BB8-9044-524B-9B8F-C4EC39B070C1}"/>
              </a:ext>
            </a:extLst>
          </p:cNvPr>
          <p:cNvSpPr txBox="1"/>
          <p:nvPr/>
        </p:nvSpPr>
        <p:spPr>
          <a:xfrm>
            <a:off x="5711858" y="1258154"/>
            <a:ext cx="3432142" cy="923330"/>
          </a:xfrm>
          <a:prstGeom prst="rect">
            <a:avLst/>
          </a:prstGeom>
          <a:noFill/>
        </p:spPr>
        <p:txBody>
          <a:bodyPr wrap="square" rtlCol="0">
            <a:spAutoFit/>
          </a:bodyPr>
          <a:lstStyle/>
          <a:p>
            <a:pPr algn="r"/>
            <a:r>
              <a:rPr lang="en-US" dirty="0"/>
              <a:t>2010:   B.S. in Biochemistry from</a:t>
            </a:r>
          </a:p>
          <a:p>
            <a:pPr algn="r"/>
            <a:r>
              <a:rPr lang="en-US" dirty="0"/>
              <a:t>Simmons (College) University in Boston</a:t>
            </a:r>
          </a:p>
        </p:txBody>
      </p:sp>
      <p:sp>
        <p:nvSpPr>
          <p:cNvPr id="33" name="Rectangle 32">
            <a:extLst>
              <a:ext uri="{FF2B5EF4-FFF2-40B4-BE49-F238E27FC236}">
                <a16:creationId xmlns:a16="http://schemas.microsoft.com/office/drawing/2014/main" id="{65BABCFE-7906-6740-868C-8E0E78C56EE3}"/>
              </a:ext>
            </a:extLst>
          </p:cNvPr>
          <p:cNvSpPr/>
          <p:nvPr/>
        </p:nvSpPr>
        <p:spPr>
          <a:xfrm>
            <a:off x="5965081" y="714896"/>
            <a:ext cx="3110107" cy="23476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0E5C36E-8A04-B445-A7CC-FAF844783E4F}"/>
              </a:ext>
            </a:extLst>
          </p:cNvPr>
          <p:cNvSpPr/>
          <p:nvPr/>
        </p:nvSpPr>
        <p:spPr>
          <a:xfrm>
            <a:off x="5965081" y="682243"/>
            <a:ext cx="3110107" cy="23476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sp>
        <p:nvSpPr>
          <p:cNvPr id="10" name="Oval 9"/>
          <p:cNvSpPr/>
          <p:nvPr/>
        </p:nvSpPr>
        <p:spPr>
          <a:xfrm>
            <a:off x="5965081" y="2698866"/>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6055" y="3273179"/>
            <a:ext cx="1263408" cy="3116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C713107-10E1-DC4F-8DFA-A280937311D9}"/>
              </a:ext>
            </a:extLst>
          </p:cNvPr>
          <p:cNvGrpSpPr/>
          <p:nvPr/>
        </p:nvGrpSpPr>
        <p:grpSpPr>
          <a:xfrm>
            <a:off x="6465456" y="3052532"/>
            <a:ext cx="1054765" cy="904508"/>
            <a:chOff x="8020423" y="3062103"/>
            <a:chExt cx="1054765" cy="904508"/>
          </a:xfrm>
        </p:grpSpPr>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grpSp>
      <p:sp>
        <p:nvSpPr>
          <p:cNvPr id="21" name="TextBox 20">
            <a:extLst>
              <a:ext uri="{FF2B5EF4-FFF2-40B4-BE49-F238E27FC236}">
                <a16:creationId xmlns:a16="http://schemas.microsoft.com/office/drawing/2014/main" id="{7301229E-A10D-084B-AE8A-BFB4DB500713}"/>
              </a:ext>
            </a:extLst>
          </p:cNvPr>
          <p:cNvSpPr txBox="1"/>
          <p:nvPr/>
        </p:nvSpPr>
        <p:spPr>
          <a:xfrm>
            <a:off x="5711858" y="3957040"/>
            <a:ext cx="3432142" cy="646331"/>
          </a:xfrm>
          <a:prstGeom prst="rect">
            <a:avLst/>
          </a:prstGeom>
          <a:noFill/>
        </p:spPr>
        <p:txBody>
          <a:bodyPr wrap="square" rtlCol="0">
            <a:spAutoFit/>
          </a:bodyPr>
          <a:lstStyle/>
          <a:p>
            <a:pPr algn="r"/>
            <a:r>
              <a:rPr lang="en-US" dirty="0"/>
              <a:t>2010 – 2011: Lab Technician in Marc Vidal’s Lab at the CCSB, DFCI</a:t>
            </a:r>
          </a:p>
        </p:txBody>
      </p:sp>
      <p:pic>
        <p:nvPicPr>
          <p:cNvPr id="2050" name="Picture 2">
            <a:extLst>
              <a:ext uri="{FF2B5EF4-FFF2-40B4-BE49-F238E27FC236}">
                <a16:creationId xmlns:a16="http://schemas.microsoft.com/office/drawing/2014/main" id="{8C3630D1-6DEF-E94C-88D0-A4BB00985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13" t="6999"/>
          <a:stretch/>
        </p:blipFill>
        <p:spPr bwMode="auto">
          <a:xfrm>
            <a:off x="4906753" y="5232651"/>
            <a:ext cx="1787302" cy="15569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actome Data - CCSB - Center for Cancer Systems Biology">
            <a:extLst>
              <a:ext uri="{FF2B5EF4-FFF2-40B4-BE49-F238E27FC236}">
                <a16:creationId xmlns:a16="http://schemas.microsoft.com/office/drawing/2014/main" id="{7FD55577-F9C6-6B41-808D-FF60903B4D1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039"/>
          <a:stretch/>
        </p:blipFill>
        <p:spPr bwMode="auto">
          <a:xfrm>
            <a:off x="7097975" y="5159315"/>
            <a:ext cx="2041309" cy="16986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9132B3-6C84-5349-B962-8BF88A0A4086}"/>
              </a:ext>
            </a:extLst>
          </p:cNvPr>
          <p:cNvSpPr txBox="1"/>
          <p:nvPr/>
        </p:nvSpPr>
        <p:spPr>
          <a:xfrm>
            <a:off x="7194492" y="4833855"/>
            <a:ext cx="1765413" cy="461665"/>
          </a:xfrm>
          <a:prstGeom prst="rect">
            <a:avLst/>
          </a:prstGeom>
          <a:noFill/>
        </p:spPr>
        <p:txBody>
          <a:bodyPr wrap="square" rtlCol="0">
            <a:spAutoFit/>
          </a:bodyPr>
          <a:lstStyle/>
          <a:p>
            <a:pPr algn="ctr"/>
            <a:r>
              <a:rPr lang="en-US" sz="1200" dirty="0"/>
              <a:t>Human interactome (Rolland </a:t>
            </a:r>
            <a:r>
              <a:rPr lang="en-US" sz="1200" i="1" dirty="0"/>
              <a:t>et al. </a:t>
            </a:r>
            <a:r>
              <a:rPr lang="en-US" sz="1200" dirty="0"/>
              <a:t>2012 </a:t>
            </a:r>
            <a:r>
              <a:rPr lang="en-US" sz="1200" i="1" dirty="0"/>
              <a:t>Cell</a:t>
            </a:r>
            <a:r>
              <a:rPr lang="en-US" sz="1200" dirty="0"/>
              <a:t>)</a:t>
            </a:r>
          </a:p>
        </p:txBody>
      </p:sp>
      <p:sp>
        <p:nvSpPr>
          <p:cNvPr id="28" name="TextBox 27">
            <a:extLst>
              <a:ext uri="{FF2B5EF4-FFF2-40B4-BE49-F238E27FC236}">
                <a16:creationId xmlns:a16="http://schemas.microsoft.com/office/drawing/2014/main" id="{0FFFD5FF-7CB6-8545-9021-D0EE8A786298}"/>
              </a:ext>
            </a:extLst>
          </p:cNvPr>
          <p:cNvSpPr txBox="1"/>
          <p:nvPr/>
        </p:nvSpPr>
        <p:spPr>
          <a:xfrm>
            <a:off x="4688089" y="4833855"/>
            <a:ext cx="2553984" cy="461665"/>
          </a:xfrm>
          <a:prstGeom prst="rect">
            <a:avLst/>
          </a:prstGeom>
          <a:noFill/>
        </p:spPr>
        <p:txBody>
          <a:bodyPr wrap="square" rtlCol="0">
            <a:spAutoFit/>
          </a:bodyPr>
          <a:lstStyle/>
          <a:p>
            <a:pPr algn="ctr"/>
            <a:r>
              <a:rPr lang="en-US" sz="1200" dirty="0"/>
              <a:t>Virus-Human interactome (Rosenblatt-Rosen </a:t>
            </a:r>
            <a:r>
              <a:rPr lang="en-US" sz="1200" i="1" dirty="0"/>
              <a:t>et al. </a:t>
            </a:r>
            <a:r>
              <a:rPr lang="en-US" sz="1200" dirty="0"/>
              <a:t>2011 </a:t>
            </a:r>
            <a:r>
              <a:rPr lang="en-US" sz="1200" i="1" dirty="0"/>
              <a:t>Nature</a:t>
            </a:r>
            <a:r>
              <a:rPr lang="en-US" sz="1200" dirty="0"/>
              <a:t>)</a:t>
            </a:r>
          </a:p>
        </p:txBody>
      </p:sp>
      <p:pic>
        <p:nvPicPr>
          <p:cNvPr id="2054" name="Picture 6">
            <a:extLst>
              <a:ext uri="{FF2B5EF4-FFF2-40B4-BE49-F238E27FC236}">
                <a16:creationId xmlns:a16="http://schemas.microsoft.com/office/drawing/2014/main" id="{909216C8-3A1C-DC45-B42E-2FFD30076D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2466" t="53833" b="9861"/>
          <a:stretch/>
        </p:blipFill>
        <p:spPr bwMode="auto">
          <a:xfrm>
            <a:off x="-10606" y="5103001"/>
            <a:ext cx="1882223" cy="1116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7C2E6F-F64C-E94C-9AE9-AAECA6DC01F3}"/>
              </a:ext>
            </a:extLst>
          </p:cNvPr>
          <p:cNvSpPr txBox="1"/>
          <p:nvPr/>
        </p:nvSpPr>
        <p:spPr>
          <a:xfrm>
            <a:off x="338286" y="4533958"/>
            <a:ext cx="2974597" cy="307777"/>
          </a:xfrm>
          <a:prstGeom prst="rect">
            <a:avLst/>
          </a:prstGeom>
          <a:noFill/>
        </p:spPr>
        <p:txBody>
          <a:bodyPr wrap="none" rtlCol="0">
            <a:spAutoFit/>
          </a:bodyPr>
          <a:lstStyle/>
          <a:p>
            <a:r>
              <a:rPr lang="en-US" sz="1400" b="1" dirty="0"/>
              <a:t>Protein-protein interaction screening </a:t>
            </a:r>
          </a:p>
        </p:txBody>
      </p:sp>
      <p:sp>
        <p:nvSpPr>
          <p:cNvPr id="12" name="TextBox 11">
            <a:extLst>
              <a:ext uri="{FF2B5EF4-FFF2-40B4-BE49-F238E27FC236}">
                <a16:creationId xmlns:a16="http://schemas.microsoft.com/office/drawing/2014/main" id="{CFB29378-D9DC-874E-929C-3E2F959DABE5}"/>
              </a:ext>
            </a:extLst>
          </p:cNvPr>
          <p:cNvSpPr txBox="1"/>
          <p:nvPr/>
        </p:nvSpPr>
        <p:spPr>
          <a:xfrm>
            <a:off x="288691" y="4857583"/>
            <a:ext cx="1450975" cy="276999"/>
          </a:xfrm>
          <a:prstGeom prst="rect">
            <a:avLst/>
          </a:prstGeom>
          <a:noFill/>
        </p:spPr>
        <p:txBody>
          <a:bodyPr wrap="none" rtlCol="0">
            <a:spAutoFit/>
          </a:bodyPr>
          <a:lstStyle/>
          <a:p>
            <a:r>
              <a:rPr lang="en-US" sz="1200" dirty="0" err="1"/>
              <a:t>wNAPPA</a:t>
            </a:r>
            <a:r>
              <a:rPr lang="en-US" sz="1200" dirty="0"/>
              <a:t> </a:t>
            </a:r>
            <a:r>
              <a:rPr lang="en-US" sz="1200" i="1" dirty="0"/>
              <a:t>in vitro</a:t>
            </a:r>
            <a:r>
              <a:rPr lang="en-US" sz="1200" dirty="0"/>
              <a:t> </a:t>
            </a:r>
            <a:r>
              <a:rPr lang="en-US" sz="1200" dirty="0" err="1"/>
              <a:t>TnT</a:t>
            </a:r>
            <a:endParaRPr lang="en-US" sz="1200" i="1" dirty="0"/>
          </a:p>
        </p:txBody>
      </p:sp>
      <p:pic>
        <p:nvPicPr>
          <p:cNvPr id="2056" name="Picture 8">
            <a:extLst>
              <a:ext uri="{FF2B5EF4-FFF2-40B4-BE49-F238E27FC236}">
                <a16:creationId xmlns:a16="http://schemas.microsoft.com/office/drawing/2014/main" id="{13867981-8C7F-5542-BA4E-3CAACF79D2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1030" t="67820" r="2053" b="17185"/>
          <a:stretch/>
        </p:blipFill>
        <p:spPr bwMode="auto">
          <a:xfrm>
            <a:off x="466070" y="6145084"/>
            <a:ext cx="928869" cy="6368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0F46638-67A2-DA41-847C-D97285B67423}"/>
              </a:ext>
            </a:extLst>
          </p:cNvPr>
          <p:cNvSpPr txBox="1"/>
          <p:nvPr/>
        </p:nvSpPr>
        <p:spPr>
          <a:xfrm>
            <a:off x="-10606" y="6666444"/>
            <a:ext cx="3263811" cy="246221"/>
          </a:xfrm>
          <a:prstGeom prst="rect">
            <a:avLst/>
          </a:prstGeom>
          <a:noFill/>
        </p:spPr>
        <p:txBody>
          <a:bodyPr wrap="square" rtlCol="0">
            <a:spAutoFit/>
          </a:bodyPr>
          <a:lstStyle/>
          <a:p>
            <a:r>
              <a:rPr lang="en-US" sz="1000" dirty="0"/>
              <a:t>96-well plate; wells with interactions light up</a:t>
            </a:r>
          </a:p>
        </p:txBody>
      </p:sp>
      <p:pic>
        <p:nvPicPr>
          <p:cNvPr id="16" name="Picture 15">
            <a:extLst>
              <a:ext uri="{FF2B5EF4-FFF2-40B4-BE49-F238E27FC236}">
                <a16:creationId xmlns:a16="http://schemas.microsoft.com/office/drawing/2014/main" id="{5A2F5F64-01A8-8F4E-AAE8-9323399AF4D9}"/>
              </a:ext>
            </a:extLst>
          </p:cNvPr>
          <p:cNvPicPr>
            <a:picLocks noChangeAspect="1"/>
          </p:cNvPicPr>
          <p:nvPr/>
        </p:nvPicPr>
        <p:blipFill rotWithShape="1">
          <a:blip r:embed="rId11"/>
          <a:srcRect t="52376" r="45340" b="7447"/>
          <a:stretch/>
        </p:blipFill>
        <p:spPr>
          <a:xfrm>
            <a:off x="2143586" y="5051332"/>
            <a:ext cx="2405872" cy="1268329"/>
          </a:xfrm>
          <a:prstGeom prst="rect">
            <a:avLst/>
          </a:prstGeom>
        </p:spPr>
      </p:pic>
      <p:sp>
        <p:nvSpPr>
          <p:cNvPr id="32" name="TextBox 31">
            <a:extLst>
              <a:ext uri="{FF2B5EF4-FFF2-40B4-BE49-F238E27FC236}">
                <a16:creationId xmlns:a16="http://schemas.microsoft.com/office/drawing/2014/main" id="{14CA2CCA-A519-354B-B241-45252126F9B8}"/>
              </a:ext>
            </a:extLst>
          </p:cNvPr>
          <p:cNvSpPr txBox="1"/>
          <p:nvPr/>
        </p:nvSpPr>
        <p:spPr>
          <a:xfrm>
            <a:off x="2781272" y="4813299"/>
            <a:ext cx="1228798" cy="276999"/>
          </a:xfrm>
          <a:prstGeom prst="rect">
            <a:avLst/>
          </a:prstGeom>
          <a:noFill/>
        </p:spPr>
        <p:txBody>
          <a:bodyPr wrap="none" rtlCol="0">
            <a:spAutoFit/>
          </a:bodyPr>
          <a:lstStyle/>
          <a:p>
            <a:r>
              <a:rPr lang="en-US" sz="1200" dirty="0"/>
              <a:t>Yeast two-hybrid</a:t>
            </a:r>
            <a:endParaRPr lang="en-US" sz="1200" i="1" dirty="0"/>
          </a:p>
        </p:txBody>
      </p:sp>
    </p:spTree>
    <p:extLst>
      <p:ext uri="{BB962C8B-B14F-4D97-AF65-F5344CB8AC3E}">
        <p14:creationId xmlns:p14="http://schemas.microsoft.com/office/powerpoint/2010/main" val="283479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055" y="3273179"/>
            <a:ext cx="1263408" cy="3116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C713107-10E1-DC4F-8DFA-A280937311D9}"/>
              </a:ext>
            </a:extLst>
          </p:cNvPr>
          <p:cNvGrpSpPr/>
          <p:nvPr/>
        </p:nvGrpSpPr>
        <p:grpSpPr>
          <a:xfrm>
            <a:off x="6465456" y="3052532"/>
            <a:ext cx="1054765" cy="904508"/>
            <a:chOff x="8020423" y="3062103"/>
            <a:chExt cx="1054765" cy="904508"/>
          </a:xfrm>
        </p:grpSpPr>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grpSp>
      <p:sp>
        <p:nvSpPr>
          <p:cNvPr id="21" name="TextBox 20">
            <a:extLst>
              <a:ext uri="{FF2B5EF4-FFF2-40B4-BE49-F238E27FC236}">
                <a16:creationId xmlns:a16="http://schemas.microsoft.com/office/drawing/2014/main" id="{7301229E-A10D-084B-AE8A-BFB4DB500713}"/>
              </a:ext>
            </a:extLst>
          </p:cNvPr>
          <p:cNvSpPr txBox="1"/>
          <p:nvPr/>
        </p:nvSpPr>
        <p:spPr>
          <a:xfrm>
            <a:off x="5711858" y="3957040"/>
            <a:ext cx="3432142" cy="646331"/>
          </a:xfrm>
          <a:prstGeom prst="rect">
            <a:avLst/>
          </a:prstGeom>
          <a:noFill/>
        </p:spPr>
        <p:txBody>
          <a:bodyPr wrap="square" rtlCol="0">
            <a:spAutoFit/>
          </a:bodyPr>
          <a:lstStyle/>
          <a:p>
            <a:pPr algn="r"/>
            <a:r>
              <a:rPr lang="en-US" dirty="0"/>
              <a:t>2010 – 2011: Lab Technician in Marc Vidal’s Lab at the CCSB, DFCI</a:t>
            </a:r>
          </a:p>
        </p:txBody>
      </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BB81BB8-9044-524B-9B8F-C4EC39B070C1}"/>
              </a:ext>
            </a:extLst>
          </p:cNvPr>
          <p:cNvSpPr txBox="1"/>
          <p:nvPr/>
        </p:nvSpPr>
        <p:spPr>
          <a:xfrm>
            <a:off x="5711858" y="1258154"/>
            <a:ext cx="3432142" cy="923330"/>
          </a:xfrm>
          <a:prstGeom prst="rect">
            <a:avLst/>
          </a:prstGeom>
          <a:noFill/>
        </p:spPr>
        <p:txBody>
          <a:bodyPr wrap="square" rtlCol="0">
            <a:spAutoFit/>
          </a:bodyPr>
          <a:lstStyle/>
          <a:p>
            <a:pPr algn="r"/>
            <a:r>
              <a:rPr lang="en-US" dirty="0"/>
              <a:t>2010:   B.S. in Biochemistry from</a:t>
            </a:r>
          </a:p>
          <a:p>
            <a:pPr algn="r"/>
            <a:r>
              <a:rPr lang="en-US" dirty="0"/>
              <a:t>Simmons (College) University in Boston</a:t>
            </a:r>
          </a:p>
        </p:txBody>
      </p:sp>
      <p:sp>
        <p:nvSpPr>
          <p:cNvPr id="33" name="Rectangle 32">
            <a:extLst>
              <a:ext uri="{FF2B5EF4-FFF2-40B4-BE49-F238E27FC236}">
                <a16:creationId xmlns:a16="http://schemas.microsoft.com/office/drawing/2014/main" id="{65BABCFE-7906-6740-868C-8E0E78C56EE3}"/>
              </a:ext>
            </a:extLst>
          </p:cNvPr>
          <p:cNvSpPr/>
          <p:nvPr/>
        </p:nvSpPr>
        <p:spPr>
          <a:xfrm>
            <a:off x="5965081" y="714896"/>
            <a:ext cx="3110107" cy="23476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0E5C36E-8A04-B445-A7CC-FAF844783E4F}"/>
              </a:ext>
            </a:extLst>
          </p:cNvPr>
          <p:cNvSpPr/>
          <p:nvPr/>
        </p:nvSpPr>
        <p:spPr>
          <a:xfrm>
            <a:off x="5965081" y="682243"/>
            <a:ext cx="3110107" cy="23476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sp>
        <p:nvSpPr>
          <p:cNvPr id="10" name="Oval 9"/>
          <p:cNvSpPr/>
          <p:nvPr/>
        </p:nvSpPr>
        <p:spPr>
          <a:xfrm>
            <a:off x="5965081" y="2698866"/>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999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
        <p:nvSpPr>
          <p:cNvPr id="18" name="Rectangle 17">
            <a:extLst>
              <a:ext uri="{FF2B5EF4-FFF2-40B4-BE49-F238E27FC236}">
                <a16:creationId xmlns:a16="http://schemas.microsoft.com/office/drawing/2014/main" id="{004EC81E-F010-7B4C-9B16-686066B8893D}"/>
              </a:ext>
            </a:extLst>
          </p:cNvPr>
          <p:cNvSpPr/>
          <p:nvPr/>
        </p:nvSpPr>
        <p:spPr>
          <a:xfrm>
            <a:off x="6160713" y="714896"/>
            <a:ext cx="2914475" cy="325171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0F1514-0CF9-FA41-A450-35CB5228C7C6}"/>
              </a:ext>
            </a:extLst>
          </p:cNvPr>
          <p:cNvSpPr/>
          <p:nvPr/>
        </p:nvSpPr>
        <p:spPr>
          <a:xfrm>
            <a:off x="5965081" y="2698866"/>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661BEC-DA51-F248-A19A-3181C7797B8E}"/>
              </a:ext>
            </a:extLst>
          </p:cNvPr>
          <p:cNvCxnSpPr/>
          <p:nvPr/>
        </p:nvCxnSpPr>
        <p:spPr>
          <a:xfrm flipH="1">
            <a:off x="2723426" y="3032348"/>
            <a:ext cx="3311552" cy="889023"/>
          </a:xfrm>
          <a:prstGeom prst="line">
            <a:avLst/>
          </a:prstGeom>
          <a:ln w="38100">
            <a:solidFill>
              <a:srgbClr val="0019FF"/>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8B685-496F-5B42-B406-23CA5FCA8E4F}"/>
              </a:ext>
            </a:extLst>
          </p:cNvPr>
          <p:cNvGrpSpPr/>
          <p:nvPr/>
        </p:nvGrpSpPr>
        <p:grpSpPr>
          <a:xfrm>
            <a:off x="656777" y="4215607"/>
            <a:ext cx="2162544" cy="2201578"/>
            <a:chOff x="239333" y="3738528"/>
            <a:chExt cx="2162544" cy="2201578"/>
          </a:xfrm>
        </p:grpSpPr>
        <p:grpSp>
          <p:nvGrpSpPr>
            <p:cNvPr id="23" name="Group 22">
              <a:extLst>
                <a:ext uri="{FF2B5EF4-FFF2-40B4-BE49-F238E27FC236}">
                  <a16:creationId xmlns:a16="http://schemas.microsoft.com/office/drawing/2014/main" id="{2C859108-B29B-2A46-8460-C4587D2BC92E}"/>
                </a:ext>
              </a:extLst>
            </p:cNvPr>
            <p:cNvGrpSpPr/>
            <p:nvPr/>
          </p:nvGrpSpPr>
          <p:grpSpPr>
            <a:xfrm>
              <a:off x="1318446" y="4024048"/>
              <a:ext cx="1083431" cy="1471809"/>
              <a:chOff x="-153210" y="2114075"/>
              <a:chExt cx="1560715" cy="2030254"/>
            </a:xfrm>
          </p:grpSpPr>
          <p:pic>
            <p:nvPicPr>
              <p:cNvPr id="24" name="Picture 2" descr="Image result for Salk Institute">
                <a:extLst>
                  <a:ext uri="{FF2B5EF4-FFF2-40B4-BE49-F238E27FC236}">
                    <a16:creationId xmlns:a16="http://schemas.microsoft.com/office/drawing/2014/main" id="{67627DE8-FD2C-164C-B08B-03B61DCF7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10" y="3006741"/>
                <a:ext cx="1560715" cy="1137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alk Institute logo">
                <a:extLst>
                  <a:ext uri="{FF2B5EF4-FFF2-40B4-BE49-F238E27FC236}">
                    <a16:creationId xmlns:a16="http://schemas.microsoft.com/office/drawing/2014/main" id="{776D71EA-FC9F-B04B-857B-DB369D683F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011" b="24966"/>
              <a:stretch/>
            </p:blipFill>
            <p:spPr bwMode="auto">
              <a:xfrm>
                <a:off x="-153210" y="2114075"/>
                <a:ext cx="1521465" cy="83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Image result for joseph ecker">
              <a:extLst>
                <a:ext uri="{FF2B5EF4-FFF2-40B4-BE49-F238E27FC236}">
                  <a16:creationId xmlns:a16="http://schemas.microsoft.com/office/drawing/2014/main" id="{160DA051-44F2-D342-B20C-5CED0A693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334" y="4917938"/>
              <a:ext cx="1022168" cy="10221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UCSD logo">
              <a:extLst>
                <a:ext uri="{FF2B5EF4-FFF2-40B4-BE49-F238E27FC236}">
                  <a16:creationId xmlns:a16="http://schemas.microsoft.com/office/drawing/2014/main" id="{BFF8F029-EB9F-DE48-9949-051F15BD34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33" y="3976076"/>
              <a:ext cx="992239" cy="102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Image result for UCSD biological sciences">
              <a:extLst>
                <a:ext uri="{FF2B5EF4-FFF2-40B4-BE49-F238E27FC236}">
                  <a16:creationId xmlns:a16="http://schemas.microsoft.com/office/drawing/2014/main" id="{3FEEFC56-8513-9545-8B10-50C9181D28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54" y="3738528"/>
              <a:ext cx="1708818" cy="30379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Oval 31">
            <a:extLst>
              <a:ext uri="{FF2B5EF4-FFF2-40B4-BE49-F238E27FC236}">
                <a16:creationId xmlns:a16="http://schemas.microsoft.com/office/drawing/2014/main" id="{2F63E4FC-5A13-EB46-AF76-F078E148189F}"/>
              </a:ext>
            </a:extLst>
          </p:cNvPr>
          <p:cNvSpPr/>
          <p:nvPr/>
        </p:nvSpPr>
        <p:spPr>
          <a:xfrm>
            <a:off x="2246141" y="3726022"/>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05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
        <p:nvSpPr>
          <p:cNvPr id="18" name="Rectangle 17">
            <a:extLst>
              <a:ext uri="{FF2B5EF4-FFF2-40B4-BE49-F238E27FC236}">
                <a16:creationId xmlns:a16="http://schemas.microsoft.com/office/drawing/2014/main" id="{004EC81E-F010-7B4C-9B16-686066B8893D}"/>
              </a:ext>
            </a:extLst>
          </p:cNvPr>
          <p:cNvSpPr/>
          <p:nvPr/>
        </p:nvSpPr>
        <p:spPr>
          <a:xfrm>
            <a:off x="6160713" y="714896"/>
            <a:ext cx="2914475" cy="325171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0F1514-0CF9-FA41-A450-35CB5228C7C6}"/>
              </a:ext>
            </a:extLst>
          </p:cNvPr>
          <p:cNvSpPr/>
          <p:nvPr/>
        </p:nvSpPr>
        <p:spPr>
          <a:xfrm>
            <a:off x="5965081" y="2698866"/>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661BEC-DA51-F248-A19A-3181C7797B8E}"/>
              </a:ext>
            </a:extLst>
          </p:cNvPr>
          <p:cNvCxnSpPr/>
          <p:nvPr/>
        </p:nvCxnSpPr>
        <p:spPr>
          <a:xfrm flipH="1">
            <a:off x="2723426" y="3032348"/>
            <a:ext cx="3311552" cy="889023"/>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8B685-496F-5B42-B406-23CA5FCA8E4F}"/>
              </a:ext>
            </a:extLst>
          </p:cNvPr>
          <p:cNvGrpSpPr/>
          <p:nvPr/>
        </p:nvGrpSpPr>
        <p:grpSpPr>
          <a:xfrm>
            <a:off x="656777" y="4215607"/>
            <a:ext cx="2162544" cy="2201578"/>
            <a:chOff x="239333" y="3738528"/>
            <a:chExt cx="2162544" cy="2201578"/>
          </a:xfrm>
        </p:grpSpPr>
        <p:grpSp>
          <p:nvGrpSpPr>
            <p:cNvPr id="23" name="Group 22">
              <a:extLst>
                <a:ext uri="{FF2B5EF4-FFF2-40B4-BE49-F238E27FC236}">
                  <a16:creationId xmlns:a16="http://schemas.microsoft.com/office/drawing/2014/main" id="{2C859108-B29B-2A46-8460-C4587D2BC92E}"/>
                </a:ext>
              </a:extLst>
            </p:cNvPr>
            <p:cNvGrpSpPr/>
            <p:nvPr/>
          </p:nvGrpSpPr>
          <p:grpSpPr>
            <a:xfrm>
              <a:off x="1318446" y="4024048"/>
              <a:ext cx="1083431" cy="1471809"/>
              <a:chOff x="-153210" y="2114075"/>
              <a:chExt cx="1560715" cy="2030254"/>
            </a:xfrm>
          </p:grpSpPr>
          <p:pic>
            <p:nvPicPr>
              <p:cNvPr id="24" name="Picture 2" descr="Image result for Salk Institute">
                <a:extLst>
                  <a:ext uri="{FF2B5EF4-FFF2-40B4-BE49-F238E27FC236}">
                    <a16:creationId xmlns:a16="http://schemas.microsoft.com/office/drawing/2014/main" id="{67627DE8-FD2C-164C-B08B-03B61DCF7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10" y="3006741"/>
                <a:ext cx="1560715" cy="1137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alk Institute logo">
                <a:extLst>
                  <a:ext uri="{FF2B5EF4-FFF2-40B4-BE49-F238E27FC236}">
                    <a16:creationId xmlns:a16="http://schemas.microsoft.com/office/drawing/2014/main" id="{776D71EA-FC9F-B04B-857B-DB369D683F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011" b="24966"/>
              <a:stretch/>
            </p:blipFill>
            <p:spPr bwMode="auto">
              <a:xfrm>
                <a:off x="-153210" y="2114075"/>
                <a:ext cx="1521465" cy="83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Image result for joseph ecker">
              <a:extLst>
                <a:ext uri="{FF2B5EF4-FFF2-40B4-BE49-F238E27FC236}">
                  <a16:creationId xmlns:a16="http://schemas.microsoft.com/office/drawing/2014/main" id="{160DA051-44F2-D342-B20C-5CED0A693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334" y="4917938"/>
              <a:ext cx="1022168" cy="10221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UCSD logo">
              <a:extLst>
                <a:ext uri="{FF2B5EF4-FFF2-40B4-BE49-F238E27FC236}">
                  <a16:creationId xmlns:a16="http://schemas.microsoft.com/office/drawing/2014/main" id="{BFF8F029-EB9F-DE48-9949-051F15BD34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33" y="3976076"/>
              <a:ext cx="992239" cy="102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Image result for UCSD biological sciences">
              <a:extLst>
                <a:ext uri="{FF2B5EF4-FFF2-40B4-BE49-F238E27FC236}">
                  <a16:creationId xmlns:a16="http://schemas.microsoft.com/office/drawing/2014/main" id="{3FEEFC56-8513-9545-8B10-50C9181D28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54" y="3738528"/>
              <a:ext cx="1708818" cy="30379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Oval 31">
            <a:extLst>
              <a:ext uri="{FF2B5EF4-FFF2-40B4-BE49-F238E27FC236}">
                <a16:creationId xmlns:a16="http://schemas.microsoft.com/office/drawing/2014/main" id="{2F63E4FC-5A13-EB46-AF76-F078E148189F}"/>
              </a:ext>
            </a:extLst>
          </p:cNvPr>
          <p:cNvSpPr/>
          <p:nvPr/>
        </p:nvSpPr>
        <p:spPr>
          <a:xfrm>
            <a:off x="2246141" y="3726022"/>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F812EB6-491B-564E-B6F8-6C554E59C1B2}"/>
              </a:ext>
            </a:extLst>
          </p:cNvPr>
          <p:cNvSpPr/>
          <p:nvPr/>
        </p:nvSpPr>
        <p:spPr>
          <a:xfrm>
            <a:off x="501874" y="4148066"/>
            <a:ext cx="2421063" cy="245486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B11409F-5253-C54A-BC54-76F98EB11954}"/>
              </a:ext>
            </a:extLst>
          </p:cNvPr>
          <p:cNvSpPr/>
          <p:nvPr/>
        </p:nvSpPr>
        <p:spPr>
          <a:xfrm>
            <a:off x="2105567" y="2037485"/>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35" name="Straight Connector 34">
            <a:extLst>
              <a:ext uri="{FF2B5EF4-FFF2-40B4-BE49-F238E27FC236}">
                <a16:creationId xmlns:a16="http://schemas.microsoft.com/office/drawing/2014/main" id="{E69ED899-3C42-D941-9D5D-87BAA900967A}"/>
              </a:ext>
            </a:extLst>
          </p:cNvPr>
          <p:cNvCxnSpPr/>
          <p:nvPr/>
        </p:nvCxnSpPr>
        <p:spPr>
          <a:xfrm>
            <a:off x="2356977" y="2485745"/>
            <a:ext cx="83418" cy="1212879"/>
          </a:xfrm>
          <a:prstGeom prst="line">
            <a:avLst/>
          </a:prstGeom>
          <a:ln w="38100">
            <a:solidFill>
              <a:srgbClr val="0019FF"/>
            </a:solidFill>
            <a:prstDash val="dash"/>
          </a:ln>
        </p:spPr>
        <p:style>
          <a:lnRef idx="1">
            <a:schemeClr val="accent1"/>
          </a:lnRef>
          <a:fillRef idx="0">
            <a:schemeClr val="accent1"/>
          </a:fillRef>
          <a:effectRef idx="0">
            <a:schemeClr val="accent1"/>
          </a:effectRef>
          <a:fontRef idx="minor">
            <a:schemeClr val="tx1"/>
          </a:fontRef>
        </p:style>
      </p:cxnSp>
      <p:pic>
        <p:nvPicPr>
          <p:cNvPr id="36" name="Picture 4" descr="Image result for NOAA NWFSC">
            <a:extLst>
              <a:ext uri="{FF2B5EF4-FFF2-40B4-BE49-F238E27FC236}">
                <a16:creationId xmlns:a16="http://schemas.microsoft.com/office/drawing/2014/main" id="{8E35746F-5541-6A4E-8613-35E7D9081F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343" y="1992659"/>
            <a:ext cx="685020" cy="141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E49584-131F-5F48-A7AE-3824B9267C13}"/>
              </a:ext>
            </a:extLst>
          </p:cNvPr>
          <p:cNvGrpSpPr/>
          <p:nvPr/>
        </p:nvGrpSpPr>
        <p:grpSpPr>
          <a:xfrm>
            <a:off x="1308734" y="2114075"/>
            <a:ext cx="5244466" cy="3532875"/>
            <a:chOff x="1308734" y="2114075"/>
            <a:chExt cx="5244466" cy="3532875"/>
          </a:xfrm>
        </p:grpSpPr>
        <p:pic>
          <p:nvPicPr>
            <p:cNvPr id="26" name="Picture 25">
              <a:extLst>
                <a:ext uri="{FF2B5EF4-FFF2-40B4-BE49-F238E27FC236}">
                  <a16:creationId xmlns:a16="http://schemas.microsoft.com/office/drawing/2014/main" id="{A8067FEB-093C-AA46-8188-4CE21892F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114075"/>
              <a:ext cx="4572000" cy="3048000"/>
            </a:xfrm>
            <a:prstGeom prst="rect">
              <a:avLst/>
            </a:prstGeom>
          </p:spPr>
        </p:pic>
        <p:sp>
          <p:nvSpPr>
            <p:cNvPr id="27" name="Hexagon 26">
              <a:extLst>
                <a:ext uri="{FF2B5EF4-FFF2-40B4-BE49-F238E27FC236}">
                  <a16:creationId xmlns:a16="http://schemas.microsoft.com/office/drawing/2014/main" id="{C2D3FC08-AF9F-2B4B-A382-D897A17E73F3}"/>
                </a:ext>
              </a:extLst>
            </p:cNvPr>
            <p:cNvSpPr/>
            <p:nvPr/>
          </p:nvSpPr>
          <p:spPr>
            <a:xfrm rot="1527236">
              <a:off x="1308734" y="4240180"/>
              <a:ext cx="2945077" cy="1406770"/>
            </a:xfrm>
            <a:prstGeom prst="hexagon">
              <a:avLst>
                <a:gd name="adj" fmla="val 43165"/>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96889" y="0"/>
            <a:ext cx="7886700" cy="1325563"/>
          </a:xfrm>
        </p:spPr>
        <p:txBody>
          <a:bodyPr/>
          <a:lstStyle/>
          <a:p>
            <a:r>
              <a:rPr lang="en-US" dirty="0"/>
              <a:t>Background</a:t>
            </a:r>
          </a:p>
        </p:txBody>
      </p:sp>
      <p:grpSp>
        <p:nvGrpSpPr>
          <p:cNvPr id="5" name="Group 4">
            <a:extLst>
              <a:ext uri="{FF2B5EF4-FFF2-40B4-BE49-F238E27FC236}">
                <a16:creationId xmlns:a16="http://schemas.microsoft.com/office/drawing/2014/main" id="{C8277725-6694-0646-9DE8-CDB7478DFD8C}"/>
              </a:ext>
            </a:extLst>
          </p:cNvPr>
          <p:cNvGrpSpPr/>
          <p:nvPr/>
        </p:nvGrpSpPr>
        <p:grpSpPr>
          <a:xfrm>
            <a:off x="6160713" y="1186804"/>
            <a:ext cx="1859710" cy="1447099"/>
            <a:chOff x="5978072" y="435458"/>
            <a:chExt cx="2431719" cy="1909793"/>
          </a:xfrm>
        </p:grpSpPr>
        <p:pic>
          <p:nvPicPr>
            <p:cNvPr id="1034" name="Picture 10" descr="Image result for boston baked beans cartoon">
              <a:extLst>
                <a:ext uri="{FF2B5EF4-FFF2-40B4-BE49-F238E27FC236}">
                  <a16:creationId xmlns:a16="http://schemas.microsoft.com/office/drawing/2014/main" id="{1EFE8C9A-EF49-4F4A-9DE3-F37ED6AF9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072" y="435458"/>
              <a:ext cx="864678" cy="127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435ED5F-8736-2442-87A6-73482125353F}"/>
                </a:ext>
              </a:extLst>
            </p:cNvPr>
            <p:cNvGrpSpPr/>
            <p:nvPr/>
          </p:nvGrpSpPr>
          <p:grpSpPr>
            <a:xfrm>
              <a:off x="6876621" y="523767"/>
              <a:ext cx="1533170" cy="874353"/>
              <a:chOff x="1659186" y="1325563"/>
              <a:chExt cx="3728303" cy="2113434"/>
            </a:xfrm>
          </p:grpSpPr>
          <p:pic>
            <p:nvPicPr>
              <p:cNvPr id="1032" name="Picture 8" descr="Image result for boston tea party">
                <a:extLst>
                  <a:ext uri="{FF2B5EF4-FFF2-40B4-BE49-F238E27FC236}">
                    <a16:creationId xmlns:a16="http://schemas.microsoft.com/office/drawing/2014/main" id="{AC9BE410-627F-4E4F-83A6-F95C75333F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1" r="3471" b="4133"/>
              <a:stretch/>
            </p:blipFill>
            <p:spPr bwMode="auto">
              <a:xfrm>
                <a:off x="1659186" y="1335560"/>
                <a:ext cx="3463439" cy="2103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DBDFB5-D94B-2A4D-9FF2-17613CAD6FC9}"/>
                  </a:ext>
                </a:extLst>
              </p:cNvPr>
              <p:cNvSpPr/>
              <p:nvPr/>
            </p:nvSpPr>
            <p:spPr>
              <a:xfrm>
                <a:off x="4349163" y="1325563"/>
                <a:ext cx="1038326" cy="872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F35898-4DA9-7644-B944-1CD741DD2098}"/>
                  </a:ext>
                </a:extLst>
              </p:cNvPr>
              <p:cNvSpPr/>
              <p:nvPr/>
            </p:nvSpPr>
            <p:spPr>
              <a:xfrm>
                <a:off x="3910413" y="2042905"/>
                <a:ext cx="572951"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descr="Image result for lexington minuteman">
              <a:extLst>
                <a:ext uri="{FF2B5EF4-FFF2-40B4-BE49-F238E27FC236}">
                  <a16:creationId xmlns:a16="http://schemas.microsoft.com/office/drawing/2014/main" id="{6D1FF661-D26A-104D-B350-3E5983E28B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48" b="94503" l="9894" r="89753">
                          <a14:foregroundMark x1="52706" y1="81587" x2="64664" y2="82723"/>
                          <a14:foregroundMark x1="50883" y1="81414" x2="51939" y2="81514"/>
                          <a14:foregroundMark x1="64664" y1="82723" x2="75265" y2="89267"/>
                          <a14:foregroundMark x1="75265" y1="89267" x2="66078" y2="96335"/>
                          <a14:foregroundMark x1="66078" y1="96335" x2="20848" y2="94503"/>
                          <a14:foregroundMark x1="20848" y1="94503" x2="46643" y2="87435"/>
                          <a14:foregroundMark x1="49801" y1="83341" x2="50883" y2="81937"/>
                          <a14:foregroundMark x1="47249" y1="86649" x2="49584" y2="83622"/>
                          <a14:foregroundMark x1="46643" y1="87435" x2="47249" y2="86649"/>
                          <a14:backgroundMark x1="32509" y1="79843" x2="32509" y2="82199"/>
                          <a14:backgroundMark x1="42049" y1="56283" x2="41696" y2="76702"/>
                          <a14:backgroundMark x1="41696" y1="76702" x2="49823" y2="68586"/>
                          <a14:backgroundMark x1="49823" y1="68586" x2="47350" y2="58901"/>
                          <a14:backgroundMark x1="47350" y1="58901" x2="42756" y2="56545"/>
                          <a14:backgroundMark x1="48410" y1="80890" x2="48410" y2="80105"/>
                          <a14:backgroundMark x1="50883" y1="79058" x2="50883" y2="71990"/>
                          <a14:backgroundMark x1="50883" y1="80105" x2="50177" y2="69372"/>
                          <a14:backgroundMark x1="28975" y1="87435" x2="33216" y2="78010"/>
                          <a14:backgroundMark x1="33216" y1="78010" x2="31449" y2="74869"/>
                          <a14:backgroundMark x1="32862" y1="86649" x2="33922" y2="83246"/>
                          <a14:backgroundMark x1="33216" y1="86649" x2="35336" y2="83246"/>
                          <a14:backgroundMark x1="33569" y1="86911" x2="35689" y2="85079"/>
                          <a14:backgroundMark x1="41343" y1="86649" x2="41343" y2="86649"/>
                          <a14:backgroundMark x1="51237" y1="79581" x2="51237" y2="80105"/>
                        </a14:backgroundRemoval>
                      </a14:imgEffect>
                    </a14:imgLayer>
                  </a14:imgProps>
                </a:ext>
                <a:ext uri="{28A0092B-C50C-407E-A947-70E740481C1C}">
                  <a14:useLocalDpi xmlns:a14="http://schemas.microsoft.com/office/drawing/2010/main" val="0"/>
                </a:ext>
              </a:extLst>
            </a:blip>
            <a:srcRect/>
            <a:stretch>
              <a:fillRect/>
            </a:stretch>
          </p:blipFill>
          <p:spPr bwMode="auto">
            <a:xfrm>
              <a:off x="6327469" y="659080"/>
              <a:ext cx="1249179" cy="1686171"/>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Image result for simmons college logo">
            <a:extLst>
              <a:ext uri="{FF2B5EF4-FFF2-40B4-BE49-F238E27FC236}">
                <a16:creationId xmlns:a16="http://schemas.microsoft.com/office/drawing/2014/main" id="{1953CC78-783A-5A49-B5F0-E27825660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6972" y="1975124"/>
            <a:ext cx="1054765" cy="10547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ana farber">
            <a:extLst>
              <a:ext uri="{FF2B5EF4-FFF2-40B4-BE49-F238E27FC236}">
                <a16:creationId xmlns:a16="http://schemas.microsoft.com/office/drawing/2014/main" id="{7C79886D-4282-2443-8787-D1B54DA10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975" y="3045800"/>
            <a:ext cx="1263408" cy="3116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na farber ccsb logo">
            <a:extLst>
              <a:ext uri="{FF2B5EF4-FFF2-40B4-BE49-F238E27FC236}">
                <a16:creationId xmlns:a16="http://schemas.microsoft.com/office/drawing/2014/main" id="{3E8FEF12-598B-814D-BDB4-4BD31FE82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0566" y="3062103"/>
            <a:ext cx="746046" cy="5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33DEA-6D1A-DF49-8296-E4718A91E94C}"/>
              </a:ext>
            </a:extLst>
          </p:cNvPr>
          <p:cNvSpPr txBox="1"/>
          <p:nvPr/>
        </p:nvSpPr>
        <p:spPr>
          <a:xfrm>
            <a:off x="8020423" y="3628057"/>
            <a:ext cx="1054765"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Center for Cancer Systems Biology</a:t>
            </a:r>
          </a:p>
        </p:txBody>
      </p:sp>
      <p:sp>
        <p:nvSpPr>
          <p:cNvPr id="18" name="Rectangle 17">
            <a:extLst>
              <a:ext uri="{FF2B5EF4-FFF2-40B4-BE49-F238E27FC236}">
                <a16:creationId xmlns:a16="http://schemas.microsoft.com/office/drawing/2014/main" id="{004EC81E-F010-7B4C-9B16-686066B8893D}"/>
              </a:ext>
            </a:extLst>
          </p:cNvPr>
          <p:cNvSpPr/>
          <p:nvPr/>
        </p:nvSpPr>
        <p:spPr>
          <a:xfrm>
            <a:off x="6160713" y="714896"/>
            <a:ext cx="2914475" cy="325171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0F1514-0CF9-FA41-A450-35CB5228C7C6}"/>
              </a:ext>
            </a:extLst>
          </p:cNvPr>
          <p:cNvSpPr/>
          <p:nvPr/>
        </p:nvSpPr>
        <p:spPr>
          <a:xfrm>
            <a:off x="5965081" y="2698866"/>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661BEC-DA51-F248-A19A-3181C7797B8E}"/>
              </a:ext>
            </a:extLst>
          </p:cNvPr>
          <p:cNvCxnSpPr/>
          <p:nvPr/>
        </p:nvCxnSpPr>
        <p:spPr>
          <a:xfrm flipH="1">
            <a:off x="2723426" y="3032348"/>
            <a:ext cx="3311552" cy="889023"/>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8B685-496F-5B42-B406-23CA5FCA8E4F}"/>
              </a:ext>
            </a:extLst>
          </p:cNvPr>
          <p:cNvGrpSpPr/>
          <p:nvPr/>
        </p:nvGrpSpPr>
        <p:grpSpPr>
          <a:xfrm>
            <a:off x="656777" y="4215607"/>
            <a:ext cx="2162544" cy="2201578"/>
            <a:chOff x="239333" y="3738528"/>
            <a:chExt cx="2162544" cy="2201578"/>
          </a:xfrm>
        </p:grpSpPr>
        <p:grpSp>
          <p:nvGrpSpPr>
            <p:cNvPr id="23" name="Group 22">
              <a:extLst>
                <a:ext uri="{FF2B5EF4-FFF2-40B4-BE49-F238E27FC236}">
                  <a16:creationId xmlns:a16="http://schemas.microsoft.com/office/drawing/2014/main" id="{2C859108-B29B-2A46-8460-C4587D2BC92E}"/>
                </a:ext>
              </a:extLst>
            </p:cNvPr>
            <p:cNvGrpSpPr/>
            <p:nvPr/>
          </p:nvGrpSpPr>
          <p:grpSpPr>
            <a:xfrm>
              <a:off x="1318446" y="4024048"/>
              <a:ext cx="1083431" cy="1471809"/>
              <a:chOff x="-153210" y="2114075"/>
              <a:chExt cx="1560715" cy="2030254"/>
            </a:xfrm>
          </p:grpSpPr>
          <p:pic>
            <p:nvPicPr>
              <p:cNvPr id="24" name="Picture 2" descr="Image result for Salk Institute">
                <a:extLst>
                  <a:ext uri="{FF2B5EF4-FFF2-40B4-BE49-F238E27FC236}">
                    <a16:creationId xmlns:a16="http://schemas.microsoft.com/office/drawing/2014/main" id="{67627DE8-FD2C-164C-B08B-03B61DCF7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10" y="3006741"/>
                <a:ext cx="1560715" cy="11375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Salk Institute logo">
                <a:extLst>
                  <a:ext uri="{FF2B5EF4-FFF2-40B4-BE49-F238E27FC236}">
                    <a16:creationId xmlns:a16="http://schemas.microsoft.com/office/drawing/2014/main" id="{776D71EA-FC9F-B04B-857B-DB369D683F5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011" b="24966"/>
              <a:stretch/>
            </p:blipFill>
            <p:spPr bwMode="auto">
              <a:xfrm>
                <a:off x="-153210" y="2114075"/>
                <a:ext cx="1521465" cy="839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Image result for joseph ecker">
              <a:extLst>
                <a:ext uri="{FF2B5EF4-FFF2-40B4-BE49-F238E27FC236}">
                  <a16:creationId xmlns:a16="http://schemas.microsoft.com/office/drawing/2014/main" id="{160DA051-44F2-D342-B20C-5CED0A693B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334" y="4917938"/>
              <a:ext cx="1022168" cy="10221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UCSD logo">
              <a:extLst>
                <a:ext uri="{FF2B5EF4-FFF2-40B4-BE49-F238E27FC236}">
                  <a16:creationId xmlns:a16="http://schemas.microsoft.com/office/drawing/2014/main" id="{BFF8F029-EB9F-DE48-9949-051F15BD34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333" y="3976076"/>
              <a:ext cx="992239" cy="10221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Image result for UCSD biological sciences">
              <a:extLst>
                <a:ext uri="{FF2B5EF4-FFF2-40B4-BE49-F238E27FC236}">
                  <a16:creationId xmlns:a16="http://schemas.microsoft.com/office/drawing/2014/main" id="{3FEEFC56-8513-9545-8B10-50C9181D28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54" y="3738528"/>
              <a:ext cx="1708818" cy="30379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Oval 31">
            <a:extLst>
              <a:ext uri="{FF2B5EF4-FFF2-40B4-BE49-F238E27FC236}">
                <a16:creationId xmlns:a16="http://schemas.microsoft.com/office/drawing/2014/main" id="{2F63E4FC-5A13-EB46-AF76-F078E148189F}"/>
              </a:ext>
            </a:extLst>
          </p:cNvPr>
          <p:cNvSpPr/>
          <p:nvPr/>
        </p:nvSpPr>
        <p:spPr>
          <a:xfrm>
            <a:off x="2246141" y="3726022"/>
            <a:ext cx="477284" cy="39069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F812EB6-491B-564E-B6F8-6C554E59C1B2}"/>
              </a:ext>
            </a:extLst>
          </p:cNvPr>
          <p:cNvSpPr/>
          <p:nvPr/>
        </p:nvSpPr>
        <p:spPr>
          <a:xfrm>
            <a:off x="501874" y="4148066"/>
            <a:ext cx="2421063" cy="245486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B11409F-5253-C54A-BC54-76F98EB11954}"/>
              </a:ext>
            </a:extLst>
          </p:cNvPr>
          <p:cNvSpPr/>
          <p:nvPr/>
        </p:nvSpPr>
        <p:spPr>
          <a:xfrm>
            <a:off x="2105567" y="2037485"/>
            <a:ext cx="477284" cy="390698"/>
          </a:xfrm>
          <a:prstGeom prst="ellipse">
            <a:avLst/>
          </a:prstGeom>
          <a:noFill/>
          <a:ln w="38100">
            <a:solidFill>
              <a:srgbClr val="00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35" name="Straight Connector 34">
            <a:extLst>
              <a:ext uri="{FF2B5EF4-FFF2-40B4-BE49-F238E27FC236}">
                <a16:creationId xmlns:a16="http://schemas.microsoft.com/office/drawing/2014/main" id="{E69ED899-3C42-D941-9D5D-87BAA900967A}"/>
              </a:ext>
            </a:extLst>
          </p:cNvPr>
          <p:cNvCxnSpPr/>
          <p:nvPr/>
        </p:nvCxnSpPr>
        <p:spPr>
          <a:xfrm>
            <a:off x="2356977" y="2485745"/>
            <a:ext cx="83418" cy="1212879"/>
          </a:xfrm>
          <a:prstGeom prst="line">
            <a:avLst/>
          </a:prstGeom>
          <a:ln w="38100">
            <a:solidFill>
              <a:srgbClr val="0019FF"/>
            </a:solidFill>
            <a:prstDash val="dash"/>
          </a:ln>
        </p:spPr>
        <p:style>
          <a:lnRef idx="1">
            <a:schemeClr val="accent1"/>
          </a:lnRef>
          <a:fillRef idx="0">
            <a:schemeClr val="accent1"/>
          </a:fillRef>
          <a:effectRef idx="0">
            <a:schemeClr val="accent1"/>
          </a:effectRef>
          <a:fontRef idx="minor">
            <a:schemeClr val="tx1"/>
          </a:fontRef>
        </p:style>
      </p:cxnSp>
      <p:pic>
        <p:nvPicPr>
          <p:cNvPr id="36" name="Picture 4" descr="Image result for NOAA NWFSC">
            <a:extLst>
              <a:ext uri="{FF2B5EF4-FFF2-40B4-BE49-F238E27FC236}">
                <a16:creationId xmlns:a16="http://schemas.microsoft.com/office/drawing/2014/main" id="{8E35746F-5541-6A4E-8613-35E7D9081F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343" y="1992659"/>
            <a:ext cx="685020" cy="14124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UW SAFS logo">
            <a:extLst>
              <a:ext uri="{FF2B5EF4-FFF2-40B4-BE49-F238E27FC236}">
                <a16:creationId xmlns:a16="http://schemas.microsoft.com/office/drawing/2014/main" id="{C0AC7FE6-1339-2140-8CBC-DCE2D07028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5753" y="2121112"/>
            <a:ext cx="728035" cy="12577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UW">
            <a:extLst>
              <a:ext uri="{FF2B5EF4-FFF2-40B4-BE49-F238E27FC236}">
                <a16:creationId xmlns:a16="http://schemas.microsoft.com/office/drawing/2014/main" id="{625DADA1-D544-7246-A9D5-3FB1B11D79E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0288" t="22175"/>
          <a:stretch/>
        </p:blipFill>
        <p:spPr bwMode="auto">
          <a:xfrm>
            <a:off x="49358" y="1088456"/>
            <a:ext cx="1022105" cy="8866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Image result for steven roberts">
            <a:extLst>
              <a:ext uri="{FF2B5EF4-FFF2-40B4-BE49-F238E27FC236}">
                <a16:creationId xmlns:a16="http://schemas.microsoft.com/office/drawing/2014/main" id="{C6F2F4B7-BA47-3840-8E75-FCACECDA9EC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3833"/>
          <a:stretch/>
        </p:blipFill>
        <p:spPr bwMode="auto">
          <a:xfrm>
            <a:off x="1115153" y="1094809"/>
            <a:ext cx="822921" cy="95503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E1FD2C5-B79B-2442-AC02-33E2DF77FD24}"/>
              </a:ext>
            </a:extLst>
          </p:cNvPr>
          <p:cNvSpPr/>
          <p:nvPr/>
        </p:nvSpPr>
        <p:spPr>
          <a:xfrm>
            <a:off x="92921" y="1992153"/>
            <a:ext cx="1038372" cy="155992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15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3E16-BA44-2844-A2FA-6A4F6FE1BFDC}"/>
              </a:ext>
            </a:extLst>
          </p:cNvPr>
          <p:cNvSpPr>
            <a:spLocks noGrp="1"/>
          </p:cNvSpPr>
          <p:nvPr>
            <p:ph type="title"/>
          </p:nvPr>
        </p:nvSpPr>
        <p:spPr>
          <a:xfrm>
            <a:off x="314325" y="-53058"/>
            <a:ext cx="8515350" cy="1325563"/>
          </a:xfrm>
        </p:spPr>
        <p:txBody>
          <a:bodyPr/>
          <a:lstStyle/>
          <a:p>
            <a:pPr algn="ctr"/>
            <a:r>
              <a:rPr lang="en-US" dirty="0"/>
              <a:t>Systems Biology is important</a:t>
            </a:r>
          </a:p>
        </p:txBody>
      </p:sp>
      <p:pic>
        <p:nvPicPr>
          <p:cNvPr id="5" name="Picture 6" descr="http://mgl.scripps.edu/people/goodsell/illustration/mycoplasma/mycoplasma_700.jpg">
            <a:extLst>
              <a:ext uri="{FF2B5EF4-FFF2-40B4-BE49-F238E27FC236}">
                <a16:creationId xmlns:a16="http://schemas.microsoft.com/office/drawing/2014/main" id="{D51F192C-79C9-D941-A567-4A67E5185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273" y="4492474"/>
            <a:ext cx="2304493" cy="2246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ge result for under the hood of a car">
            <a:extLst>
              <a:ext uri="{FF2B5EF4-FFF2-40B4-BE49-F238E27FC236}">
                <a16:creationId xmlns:a16="http://schemas.microsoft.com/office/drawing/2014/main" id="{8D6081E1-31BF-C049-802D-DEFBCA575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655" y="2730546"/>
            <a:ext cx="1800635" cy="13495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31F9F00-024D-5D4A-9D41-B61EBA1E1553}"/>
              </a:ext>
            </a:extLst>
          </p:cNvPr>
          <p:cNvGrpSpPr/>
          <p:nvPr/>
        </p:nvGrpSpPr>
        <p:grpSpPr>
          <a:xfrm>
            <a:off x="2273002" y="2667935"/>
            <a:ext cx="1216408" cy="993025"/>
            <a:chOff x="2191359" y="1718622"/>
            <a:chExt cx="1216408" cy="993025"/>
          </a:xfrm>
        </p:grpSpPr>
        <p:pic>
          <p:nvPicPr>
            <p:cNvPr id="8" name="Picture 7">
              <a:extLst>
                <a:ext uri="{FF2B5EF4-FFF2-40B4-BE49-F238E27FC236}">
                  <a16:creationId xmlns:a16="http://schemas.microsoft.com/office/drawing/2014/main" id="{337FFF26-DCC5-3A48-ADDF-197EB99F555A}"/>
                </a:ext>
              </a:extLst>
            </p:cNvPr>
            <p:cNvPicPr>
              <a:picLocks noChangeAspect="1"/>
            </p:cNvPicPr>
            <p:nvPr/>
          </p:nvPicPr>
          <p:blipFill>
            <a:blip r:embed="rId5"/>
            <a:stretch>
              <a:fillRect/>
            </a:stretch>
          </p:blipFill>
          <p:spPr>
            <a:xfrm>
              <a:off x="2191359" y="1902183"/>
              <a:ext cx="1216408" cy="809464"/>
            </a:xfrm>
            <a:prstGeom prst="rect">
              <a:avLst/>
            </a:prstGeom>
          </p:spPr>
        </p:pic>
        <p:sp>
          <p:nvSpPr>
            <p:cNvPr id="9" name="TextBox 8">
              <a:extLst>
                <a:ext uri="{FF2B5EF4-FFF2-40B4-BE49-F238E27FC236}">
                  <a16:creationId xmlns:a16="http://schemas.microsoft.com/office/drawing/2014/main" id="{BBAE07C3-A678-4D42-A6E6-1D823D15C768}"/>
                </a:ext>
              </a:extLst>
            </p:cNvPr>
            <p:cNvSpPr txBox="1"/>
            <p:nvPr/>
          </p:nvSpPr>
          <p:spPr>
            <a:xfrm>
              <a:off x="2520061" y="1718622"/>
              <a:ext cx="756938" cy="261610"/>
            </a:xfrm>
            <a:prstGeom prst="rect">
              <a:avLst/>
            </a:prstGeom>
            <a:noFill/>
          </p:spPr>
          <p:txBody>
            <a:bodyPr wrap="none" rtlCol="0">
              <a:spAutoFit/>
            </a:bodyPr>
            <a:lstStyle/>
            <a:p>
              <a:r>
                <a:rPr lang="en-US" sz="1100" dirty="0">
                  <a:latin typeface="Arial" charset="0"/>
                  <a:ea typeface="Arial" charset="0"/>
                  <a:cs typeface="Arial" charset="0"/>
                </a:rPr>
                <a:t>air intake</a:t>
              </a:r>
            </a:p>
          </p:txBody>
        </p:sp>
      </p:grpSp>
      <p:sp>
        <p:nvSpPr>
          <p:cNvPr id="11" name="TextBox 10">
            <a:extLst>
              <a:ext uri="{FF2B5EF4-FFF2-40B4-BE49-F238E27FC236}">
                <a16:creationId xmlns:a16="http://schemas.microsoft.com/office/drawing/2014/main" id="{4D1C8A88-A6CB-AE4C-A8B2-0CB8B8BC6FA5}"/>
              </a:ext>
            </a:extLst>
          </p:cNvPr>
          <p:cNvSpPr txBox="1"/>
          <p:nvPr/>
        </p:nvSpPr>
        <p:spPr>
          <a:xfrm>
            <a:off x="6047103" y="6657761"/>
            <a:ext cx="2100082" cy="215444"/>
          </a:xfrm>
          <a:prstGeom prst="rect">
            <a:avLst/>
          </a:prstGeom>
          <a:noFill/>
        </p:spPr>
        <p:txBody>
          <a:bodyPr wrap="square" rtlCol="0">
            <a:spAutoFit/>
          </a:bodyPr>
          <a:lstStyle/>
          <a:p>
            <a:r>
              <a:rPr lang="en-US" sz="800" i="1" dirty="0">
                <a:latin typeface="Arial" charset="0"/>
                <a:ea typeface="Arial" charset="0"/>
                <a:cs typeface="Arial" charset="0"/>
              </a:rPr>
              <a:t>Mycoplasma</a:t>
            </a:r>
            <a:r>
              <a:rPr lang="en-US" sz="800" dirty="0">
                <a:latin typeface="Arial" charset="0"/>
                <a:ea typeface="Arial" charset="0"/>
                <a:cs typeface="Arial" charset="0"/>
              </a:rPr>
              <a:t> cell</a:t>
            </a:r>
            <a:r>
              <a:rPr lang="en-US" sz="700" dirty="0">
                <a:latin typeface="Arial" charset="0"/>
                <a:ea typeface="Arial" charset="0"/>
                <a:cs typeface="Arial" charset="0"/>
              </a:rPr>
              <a:t>, David </a:t>
            </a:r>
            <a:r>
              <a:rPr lang="en-US" sz="700" dirty="0" err="1">
                <a:latin typeface="Arial" charset="0"/>
                <a:ea typeface="Arial" charset="0"/>
                <a:cs typeface="Arial" charset="0"/>
              </a:rPr>
              <a:t>Goodsell</a:t>
            </a:r>
            <a:r>
              <a:rPr lang="en-US" sz="700" dirty="0">
                <a:latin typeface="Arial" charset="0"/>
                <a:ea typeface="Arial" charset="0"/>
                <a:cs typeface="Arial" charset="0"/>
              </a:rPr>
              <a:t>, TSRI</a:t>
            </a:r>
          </a:p>
        </p:txBody>
      </p:sp>
      <p:sp>
        <p:nvSpPr>
          <p:cNvPr id="12" name="TextBox 11">
            <a:extLst>
              <a:ext uri="{FF2B5EF4-FFF2-40B4-BE49-F238E27FC236}">
                <a16:creationId xmlns:a16="http://schemas.microsoft.com/office/drawing/2014/main" id="{16DE95DD-4144-A941-9F03-BC8B4863C65A}"/>
              </a:ext>
            </a:extLst>
          </p:cNvPr>
          <p:cNvSpPr txBox="1"/>
          <p:nvPr/>
        </p:nvSpPr>
        <p:spPr>
          <a:xfrm>
            <a:off x="2330144" y="2182276"/>
            <a:ext cx="2702984" cy="400110"/>
          </a:xfrm>
          <a:prstGeom prst="rect">
            <a:avLst/>
          </a:prstGeom>
          <a:noFill/>
        </p:spPr>
        <p:txBody>
          <a:bodyPr wrap="none" rtlCol="0">
            <a:spAutoFit/>
          </a:bodyPr>
          <a:lstStyle/>
          <a:p>
            <a:r>
              <a:rPr lang="en-US" sz="2000" b="1" u="sng" dirty="0">
                <a:latin typeface="Arial" charset="0"/>
                <a:ea typeface="Arial" charset="0"/>
                <a:cs typeface="Arial" charset="0"/>
              </a:rPr>
              <a:t>Individual parts view</a:t>
            </a:r>
          </a:p>
        </p:txBody>
      </p:sp>
      <p:sp>
        <p:nvSpPr>
          <p:cNvPr id="13" name="TextBox 12">
            <a:extLst>
              <a:ext uri="{FF2B5EF4-FFF2-40B4-BE49-F238E27FC236}">
                <a16:creationId xmlns:a16="http://schemas.microsoft.com/office/drawing/2014/main" id="{7BBA5F83-5C38-F54E-BB9D-23BA86A625B4}"/>
              </a:ext>
            </a:extLst>
          </p:cNvPr>
          <p:cNvSpPr txBox="1"/>
          <p:nvPr/>
        </p:nvSpPr>
        <p:spPr>
          <a:xfrm>
            <a:off x="5771214" y="2182276"/>
            <a:ext cx="2375971" cy="400110"/>
          </a:xfrm>
          <a:prstGeom prst="rect">
            <a:avLst/>
          </a:prstGeom>
          <a:noFill/>
        </p:spPr>
        <p:txBody>
          <a:bodyPr wrap="none" rtlCol="0">
            <a:spAutoFit/>
          </a:bodyPr>
          <a:lstStyle/>
          <a:p>
            <a:r>
              <a:rPr lang="en-US" sz="2000" b="1" u="sng" dirty="0">
                <a:latin typeface="Arial" charset="0"/>
                <a:ea typeface="Arial" charset="0"/>
                <a:cs typeface="Arial" charset="0"/>
              </a:rPr>
              <a:t>System-wide view</a:t>
            </a:r>
          </a:p>
        </p:txBody>
      </p:sp>
      <p:sp>
        <p:nvSpPr>
          <p:cNvPr id="14" name="TextBox 13">
            <a:extLst>
              <a:ext uri="{FF2B5EF4-FFF2-40B4-BE49-F238E27FC236}">
                <a16:creationId xmlns:a16="http://schemas.microsoft.com/office/drawing/2014/main" id="{4F1373AF-56C3-7E49-84D7-45C063976E2F}"/>
              </a:ext>
            </a:extLst>
          </p:cNvPr>
          <p:cNvSpPr txBox="1"/>
          <p:nvPr/>
        </p:nvSpPr>
        <p:spPr>
          <a:xfrm>
            <a:off x="478946" y="1140664"/>
            <a:ext cx="4804520" cy="984885"/>
          </a:xfrm>
          <a:prstGeom prst="rect">
            <a:avLst/>
          </a:prstGeom>
          <a:noFill/>
        </p:spPr>
        <p:txBody>
          <a:bodyPr wrap="none" rtlCol="0">
            <a:spAutoFit/>
          </a:bodyPr>
          <a:lstStyle/>
          <a:p>
            <a:pPr marL="285750" indent="-285750">
              <a:spcAft>
                <a:spcPts val="600"/>
              </a:spcAft>
              <a:buFont typeface="Arial" charset="0"/>
              <a:buChar char="•"/>
            </a:pPr>
            <a:r>
              <a:rPr lang="en-US" sz="1600" dirty="0">
                <a:latin typeface="Arial" charset="0"/>
                <a:ea typeface="Arial" charset="0"/>
                <a:cs typeface="Arial" charset="0"/>
              </a:rPr>
              <a:t>Complex systems = many interconnected parts </a:t>
            </a:r>
          </a:p>
          <a:p>
            <a:pPr marL="285750" indent="-285750">
              <a:spcAft>
                <a:spcPts val="600"/>
              </a:spcAft>
              <a:buFont typeface="Arial" charset="0"/>
              <a:buChar char="•"/>
            </a:pPr>
            <a:r>
              <a:rPr lang="en-US" sz="1600" dirty="0">
                <a:latin typeface="Arial" charset="0"/>
                <a:ea typeface="Arial" charset="0"/>
                <a:cs typeface="Arial" charset="0"/>
              </a:rPr>
              <a:t>Fix one part ≠ always fix the system</a:t>
            </a:r>
          </a:p>
          <a:p>
            <a:pPr marL="285750" indent="-285750">
              <a:spcAft>
                <a:spcPts val="600"/>
              </a:spcAft>
              <a:buFont typeface="Arial" charset="0"/>
              <a:buChar char="•"/>
            </a:pPr>
            <a:r>
              <a:rPr lang="en-US" sz="1600" dirty="0">
                <a:latin typeface="Arial" charset="0"/>
                <a:ea typeface="Arial" charset="0"/>
                <a:cs typeface="Arial" charset="0"/>
              </a:rPr>
              <a:t>One gene  ≠ one disease</a:t>
            </a:r>
          </a:p>
        </p:txBody>
      </p:sp>
      <p:sp>
        <p:nvSpPr>
          <p:cNvPr id="15" name="TextBox 14">
            <a:extLst>
              <a:ext uri="{FF2B5EF4-FFF2-40B4-BE49-F238E27FC236}">
                <a16:creationId xmlns:a16="http://schemas.microsoft.com/office/drawing/2014/main" id="{3B595107-AE89-D641-9F38-E60341138741}"/>
              </a:ext>
            </a:extLst>
          </p:cNvPr>
          <p:cNvSpPr txBox="1"/>
          <p:nvPr/>
        </p:nvSpPr>
        <p:spPr>
          <a:xfrm>
            <a:off x="168117" y="2884097"/>
            <a:ext cx="1390649" cy="523220"/>
          </a:xfrm>
          <a:prstGeom prst="rect">
            <a:avLst/>
          </a:prstGeom>
          <a:noFill/>
        </p:spPr>
        <p:txBody>
          <a:bodyPr wrap="square" rtlCol="0">
            <a:spAutoFit/>
          </a:bodyPr>
          <a:lstStyle/>
          <a:p>
            <a:pPr algn="ctr"/>
            <a:r>
              <a:rPr lang="en-US" sz="1400" b="1" dirty="0">
                <a:latin typeface="Arial" charset="0"/>
                <a:ea typeface="Arial" charset="0"/>
                <a:cs typeface="Arial" charset="0"/>
              </a:rPr>
              <a:t>Auto mechanics</a:t>
            </a:r>
          </a:p>
        </p:txBody>
      </p:sp>
      <p:sp>
        <p:nvSpPr>
          <p:cNvPr id="16" name="TextBox 15">
            <a:extLst>
              <a:ext uri="{FF2B5EF4-FFF2-40B4-BE49-F238E27FC236}">
                <a16:creationId xmlns:a16="http://schemas.microsoft.com/office/drawing/2014/main" id="{A9A3C643-2D53-624B-A6E3-0434766BCCB6}"/>
              </a:ext>
            </a:extLst>
          </p:cNvPr>
          <p:cNvSpPr txBox="1"/>
          <p:nvPr/>
        </p:nvSpPr>
        <p:spPr>
          <a:xfrm>
            <a:off x="168117" y="5063800"/>
            <a:ext cx="1390649" cy="307777"/>
          </a:xfrm>
          <a:prstGeom prst="rect">
            <a:avLst/>
          </a:prstGeom>
          <a:noFill/>
        </p:spPr>
        <p:txBody>
          <a:bodyPr wrap="square" rtlCol="0">
            <a:spAutoFit/>
          </a:bodyPr>
          <a:lstStyle/>
          <a:p>
            <a:pPr algn="ctr"/>
            <a:r>
              <a:rPr lang="en-US" sz="1400" b="1" dirty="0">
                <a:latin typeface="Arial" charset="0"/>
                <a:ea typeface="Arial" charset="0"/>
                <a:cs typeface="Arial" charset="0"/>
              </a:rPr>
              <a:t>Biology</a:t>
            </a:r>
          </a:p>
        </p:txBody>
      </p:sp>
      <p:grpSp>
        <p:nvGrpSpPr>
          <p:cNvPr id="17" name="Group 16">
            <a:extLst>
              <a:ext uri="{FF2B5EF4-FFF2-40B4-BE49-F238E27FC236}">
                <a16:creationId xmlns:a16="http://schemas.microsoft.com/office/drawing/2014/main" id="{04245F17-559E-C348-95DF-216D172C44B6}"/>
              </a:ext>
            </a:extLst>
          </p:cNvPr>
          <p:cNvGrpSpPr/>
          <p:nvPr/>
        </p:nvGrpSpPr>
        <p:grpSpPr>
          <a:xfrm>
            <a:off x="4192162" y="2639113"/>
            <a:ext cx="876300" cy="823967"/>
            <a:chOff x="3897818" y="2100519"/>
            <a:chExt cx="876300" cy="823967"/>
          </a:xfrm>
        </p:grpSpPr>
        <p:pic>
          <p:nvPicPr>
            <p:cNvPr id="18" name="Picture 2" descr="mage result for fuel pump in car">
              <a:extLst>
                <a:ext uri="{FF2B5EF4-FFF2-40B4-BE49-F238E27FC236}">
                  <a16:creationId xmlns:a16="http://schemas.microsoft.com/office/drawing/2014/main" id="{4DCEF41F-AD64-384B-9FC7-EC27F6BFD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742690">
              <a:off x="3897818" y="2160699"/>
              <a:ext cx="876300" cy="7637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940B757-1201-A842-9677-64956964206C}"/>
                </a:ext>
              </a:extLst>
            </p:cNvPr>
            <p:cNvSpPr txBox="1"/>
            <p:nvPr/>
          </p:nvSpPr>
          <p:spPr>
            <a:xfrm>
              <a:off x="3928991" y="2100519"/>
              <a:ext cx="803425" cy="261610"/>
            </a:xfrm>
            <a:prstGeom prst="rect">
              <a:avLst/>
            </a:prstGeom>
            <a:noFill/>
          </p:spPr>
          <p:txBody>
            <a:bodyPr wrap="none" rtlCol="0">
              <a:spAutoFit/>
            </a:bodyPr>
            <a:lstStyle/>
            <a:p>
              <a:r>
                <a:rPr lang="en-US" sz="1100" dirty="0">
                  <a:latin typeface="Arial" charset="0"/>
                  <a:ea typeface="Arial" charset="0"/>
                  <a:cs typeface="Arial" charset="0"/>
                </a:rPr>
                <a:t>fuel pump</a:t>
              </a:r>
            </a:p>
          </p:txBody>
        </p:sp>
      </p:grpSp>
      <p:pic>
        <p:nvPicPr>
          <p:cNvPr id="20" name="Picture 4" descr="mage result for starter car">
            <a:extLst>
              <a:ext uri="{FF2B5EF4-FFF2-40B4-BE49-F238E27FC236}">
                <a16:creationId xmlns:a16="http://schemas.microsoft.com/office/drawing/2014/main" id="{B024DA2C-D3D1-024F-9BD5-808BC9026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969" y="3303513"/>
            <a:ext cx="908399" cy="8538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24DA54-F2D7-8142-B18A-D87EC3C1FAB6}"/>
              </a:ext>
            </a:extLst>
          </p:cNvPr>
          <p:cNvSpPr txBox="1"/>
          <p:nvPr/>
        </p:nvSpPr>
        <p:spPr>
          <a:xfrm>
            <a:off x="3327098" y="3107321"/>
            <a:ext cx="582211" cy="261610"/>
          </a:xfrm>
          <a:prstGeom prst="rect">
            <a:avLst/>
          </a:prstGeom>
          <a:noFill/>
        </p:spPr>
        <p:txBody>
          <a:bodyPr wrap="none" rtlCol="0">
            <a:spAutoFit/>
          </a:bodyPr>
          <a:lstStyle/>
          <a:p>
            <a:r>
              <a:rPr lang="en-US" sz="1100" dirty="0">
                <a:latin typeface="Arial" charset="0"/>
                <a:ea typeface="Arial" charset="0"/>
                <a:cs typeface="Arial" charset="0"/>
              </a:rPr>
              <a:t>starter</a:t>
            </a:r>
          </a:p>
        </p:txBody>
      </p:sp>
      <p:grpSp>
        <p:nvGrpSpPr>
          <p:cNvPr id="22" name="Group 21">
            <a:extLst>
              <a:ext uri="{FF2B5EF4-FFF2-40B4-BE49-F238E27FC236}">
                <a16:creationId xmlns:a16="http://schemas.microsoft.com/office/drawing/2014/main" id="{E1D8E794-50DE-404C-8497-DD647CB598DB}"/>
              </a:ext>
            </a:extLst>
          </p:cNvPr>
          <p:cNvGrpSpPr/>
          <p:nvPr/>
        </p:nvGrpSpPr>
        <p:grpSpPr>
          <a:xfrm>
            <a:off x="2372444" y="4617953"/>
            <a:ext cx="764953" cy="924483"/>
            <a:chOff x="2014139" y="3747993"/>
            <a:chExt cx="764953" cy="924483"/>
          </a:xfrm>
        </p:grpSpPr>
        <p:sp>
          <p:nvSpPr>
            <p:cNvPr id="23" name="TextBox 22">
              <a:extLst>
                <a:ext uri="{FF2B5EF4-FFF2-40B4-BE49-F238E27FC236}">
                  <a16:creationId xmlns:a16="http://schemas.microsoft.com/office/drawing/2014/main" id="{538AB992-11DA-1146-8883-D2B5B31E6204}"/>
                </a:ext>
              </a:extLst>
            </p:cNvPr>
            <p:cNvSpPr txBox="1"/>
            <p:nvPr/>
          </p:nvSpPr>
          <p:spPr>
            <a:xfrm>
              <a:off x="2014139" y="3747993"/>
              <a:ext cx="764953" cy="261610"/>
            </a:xfrm>
            <a:prstGeom prst="rect">
              <a:avLst/>
            </a:prstGeom>
            <a:noFill/>
          </p:spPr>
          <p:txBody>
            <a:bodyPr wrap="none" rtlCol="0">
              <a:spAutoFit/>
            </a:bodyPr>
            <a:lstStyle/>
            <a:p>
              <a:r>
                <a:rPr lang="en-US" sz="1100" dirty="0">
                  <a:latin typeface="Arial" charset="0"/>
                  <a:ea typeface="Arial" charset="0"/>
                  <a:cs typeface="Arial" charset="0"/>
                </a:rPr>
                <a:t>ribosome</a:t>
              </a:r>
            </a:p>
          </p:txBody>
        </p:sp>
        <p:pic>
          <p:nvPicPr>
            <p:cNvPr id="24" name="Picture 6" descr="http://mgl.scripps.edu/people/goodsell/illustration/mycoplasma/mycoplasma_700.jpg">
              <a:extLst>
                <a:ext uri="{FF2B5EF4-FFF2-40B4-BE49-F238E27FC236}">
                  <a16:creationId xmlns:a16="http://schemas.microsoft.com/office/drawing/2014/main" id="{618E4786-135A-CC48-A321-DCBCBE222A89}"/>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5429" b="63571" l="38301" r="44708">
                          <a14:foregroundMark x1="43315" y1="62857" x2="43733" y2="62429"/>
                          <a14:foregroundMark x1="39972" y1="61857" x2="39554" y2="62429"/>
                          <a14:foregroundMark x1="39136" y1="62571" x2="38719" y2="62571"/>
                          <a14:foregroundMark x1="40111" y1="56857" x2="40111" y2="55714"/>
                          <a14:backgroundMark x1="43872" y1="62286" x2="44568" y2="61286"/>
                          <a14:backgroundMark x1="43733" y1="61286" x2="43733" y2="61286"/>
                          <a14:backgroundMark x1="40251" y1="62286" x2="40251" y2="62286"/>
                          <a14:backgroundMark x1="39276" y1="61714" x2="39276" y2="61714"/>
                          <a14:backgroundMark x1="39415" y1="62857" x2="42340" y2="63429"/>
                          <a14:backgroundMark x1="39694" y1="57000" x2="39833" y2="56429"/>
                          <a14:backgroundMark x1="39833" y1="55714" x2="39972" y2="55571"/>
                          <a14:backgroundMark x1="40669" y1="56429" x2="40808" y2="55857"/>
                          <a14:backgroundMark x1="43454" y1="63000" x2="44011" y2="62714"/>
                        </a14:backgroundRemoval>
                      </a14:imgEffect>
                    </a14:imgLayer>
                  </a14:imgProps>
                </a:ext>
                <a:ext uri="{28A0092B-C50C-407E-A947-70E740481C1C}">
                  <a14:useLocalDpi xmlns:a14="http://schemas.microsoft.com/office/drawing/2010/main" val="0"/>
                </a:ext>
              </a:extLst>
            </a:blip>
            <a:srcRect l="37844" t="55653" r="55037" b="36350"/>
            <a:stretch/>
          </p:blipFill>
          <p:spPr bwMode="auto">
            <a:xfrm>
              <a:off x="2073126" y="4042845"/>
              <a:ext cx="574842" cy="6296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4D84B1AC-71DE-9E41-8082-56A046428315}"/>
              </a:ext>
            </a:extLst>
          </p:cNvPr>
          <p:cNvGrpSpPr/>
          <p:nvPr/>
        </p:nvGrpSpPr>
        <p:grpSpPr>
          <a:xfrm>
            <a:off x="3169683" y="5205933"/>
            <a:ext cx="915861" cy="604577"/>
            <a:chOff x="3385877" y="4340340"/>
            <a:chExt cx="915861" cy="604577"/>
          </a:xfrm>
        </p:grpSpPr>
        <p:pic>
          <p:nvPicPr>
            <p:cNvPr id="26" name="Picture 6" descr="http://mgl.scripps.edu/people/goodsell/illustration/mycoplasma/mycoplasma_700.jpg">
              <a:extLst>
                <a:ext uri="{FF2B5EF4-FFF2-40B4-BE49-F238E27FC236}">
                  <a16:creationId xmlns:a16="http://schemas.microsoft.com/office/drawing/2014/main" id="{6081E120-D26E-8741-AA92-9C2DB8683262}"/>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38571" b="48429" l="24095" r="28273">
                          <a14:foregroundMark x1="27159" y1="40429" x2="26045" y2="38857"/>
                          <a14:backgroundMark x1="27019" y1="45857" x2="27298" y2="46286"/>
                          <a14:backgroundMark x1="26045" y1="40571" x2="26462" y2="40571"/>
                        </a14:backgroundRemoval>
                      </a14:imgEffect>
                    </a14:imgLayer>
                  </a14:imgProps>
                </a:ext>
                <a:ext uri="{28A0092B-C50C-407E-A947-70E740481C1C}">
                  <a14:useLocalDpi xmlns:a14="http://schemas.microsoft.com/office/drawing/2010/main" val="0"/>
                </a:ext>
              </a:extLst>
            </a:blip>
            <a:srcRect l="24164" t="37890" r="71714" b="51486"/>
            <a:stretch/>
          </p:blipFill>
          <p:spPr bwMode="auto">
            <a:xfrm rot="16200000">
              <a:off x="3661532" y="4304711"/>
              <a:ext cx="364551" cy="9158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B434E6A-23A7-3C41-B82B-5D5706898C7F}"/>
                </a:ext>
              </a:extLst>
            </p:cNvPr>
            <p:cNvSpPr txBox="1"/>
            <p:nvPr/>
          </p:nvSpPr>
          <p:spPr>
            <a:xfrm>
              <a:off x="3385877" y="4340340"/>
              <a:ext cx="883575" cy="261610"/>
            </a:xfrm>
            <a:prstGeom prst="rect">
              <a:avLst/>
            </a:prstGeom>
            <a:noFill/>
          </p:spPr>
          <p:txBody>
            <a:bodyPr wrap="none" rtlCol="0">
              <a:spAutoFit/>
            </a:bodyPr>
            <a:lstStyle/>
            <a:p>
              <a:r>
                <a:rPr lang="en-US" sz="1100" dirty="0">
                  <a:latin typeface="Arial" charset="0"/>
                  <a:ea typeface="Arial" charset="0"/>
                  <a:cs typeface="Arial" charset="0"/>
                </a:rPr>
                <a:t>chaparonin</a:t>
              </a:r>
            </a:p>
          </p:txBody>
        </p:sp>
      </p:grpSp>
      <p:grpSp>
        <p:nvGrpSpPr>
          <p:cNvPr id="28" name="Group 27">
            <a:extLst>
              <a:ext uri="{FF2B5EF4-FFF2-40B4-BE49-F238E27FC236}">
                <a16:creationId xmlns:a16="http://schemas.microsoft.com/office/drawing/2014/main" id="{E4EAABFD-92C3-CF4B-9F81-E4CEF89DA3BF}"/>
              </a:ext>
            </a:extLst>
          </p:cNvPr>
          <p:cNvGrpSpPr/>
          <p:nvPr/>
        </p:nvGrpSpPr>
        <p:grpSpPr>
          <a:xfrm>
            <a:off x="4053163" y="4851648"/>
            <a:ext cx="739305" cy="531519"/>
            <a:chOff x="3919261" y="3666407"/>
            <a:chExt cx="739305" cy="531519"/>
          </a:xfrm>
        </p:grpSpPr>
        <p:pic>
          <p:nvPicPr>
            <p:cNvPr id="29" name="Picture 6" descr="http://mgl.scripps.edu/people/goodsell/illustration/mycoplasma/mycoplasma_700.jpg">
              <a:extLst>
                <a:ext uri="{FF2B5EF4-FFF2-40B4-BE49-F238E27FC236}">
                  <a16:creationId xmlns:a16="http://schemas.microsoft.com/office/drawing/2014/main" id="{461EE1BB-3C3A-4B41-8AB3-FD8444C8F036}"/>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47429" b="50286" l="11421" r="15042">
                          <a14:foregroundMark x1="12396" y1="49571" x2="14067" y2="49000"/>
                          <a14:foregroundMark x1="12674" y1="48143" x2="12396" y2="48000"/>
                        </a14:backgroundRemoval>
                      </a14:imgEffect>
                    </a14:imgLayer>
                  </a14:imgProps>
                </a:ext>
                <a:ext uri="{28A0092B-C50C-407E-A947-70E740481C1C}">
                  <a14:useLocalDpi xmlns:a14="http://schemas.microsoft.com/office/drawing/2010/main" val="0"/>
                </a:ext>
              </a:extLst>
            </a:blip>
            <a:srcRect l="12060" t="47918" r="84993" b="49876"/>
            <a:stretch/>
          </p:blipFill>
          <p:spPr bwMode="auto">
            <a:xfrm>
              <a:off x="4066725" y="3894954"/>
              <a:ext cx="415047" cy="3029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2B0724D-62AF-204C-B968-123610CBE909}"/>
                </a:ext>
              </a:extLst>
            </p:cNvPr>
            <p:cNvSpPr txBox="1"/>
            <p:nvPr/>
          </p:nvSpPr>
          <p:spPr>
            <a:xfrm>
              <a:off x="3919261" y="3666407"/>
              <a:ext cx="739305" cy="261610"/>
            </a:xfrm>
            <a:prstGeom prst="rect">
              <a:avLst/>
            </a:prstGeom>
            <a:noFill/>
          </p:spPr>
          <p:txBody>
            <a:bodyPr wrap="none" rtlCol="0">
              <a:spAutoFit/>
            </a:bodyPr>
            <a:lstStyle/>
            <a:p>
              <a:r>
                <a:rPr lang="en-US" sz="1100" dirty="0">
                  <a:latin typeface="Arial" charset="0"/>
                  <a:ea typeface="Arial" charset="0"/>
                  <a:cs typeface="Arial" charset="0"/>
                </a:rPr>
                <a:t>receptor </a:t>
              </a:r>
            </a:p>
          </p:txBody>
        </p:sp>
      </p:grpSp>
    </p:spTree>
    <p:extLst>
      <p:ext uri="{BB962C8B-B14F-4D97-AF65-F5344CB8AC3E}">
        <p14:creationId xmlns:p14="http://schemas.microsoft.com/office/powerpoint/2010/main" val="20031832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908</TotalTime>
  <Words>1357</Words>
  <Application>Microsoft Macintosh PowerPoint</Application>
  <PresentationFormat>On-screen Show (4:3)</PresentationFormat>
  <Paragraphs>194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 Chancery</vt:lpstr>
      <vt:lpstr>Arial</vt:lpstr>
      <vt:lpstr>Calibri</vt:lpstr>
      <vt:lpstr>Calibri Light</vt:lpstr>
      <vt:lpstr>Office Theme</vt:lpstr>
      <vt:lpstr>PowerPoint Presentation</vt:lpstr>
      <vt:lpstr>Background</vt:lpstr>
      <vt:lpstr>Background</vt:lpstr>
      <vt:lpstr>Background</vt:lpstr>
      <vt:lpstr>Background</vt:lpstr>
      <vt:lpstr>Background</vt:lpstr>
      <vt:lpstr>Background</vt:lpstr>
      <vt:lpstr>Background</vt:lpstr>
      <vt:lpstr>Systems Biology is important</vt:lpstr>
      <vt:lpstr>PowerPoint Presentation</vt:lpstr>
      <vt:lpstr>interactome data + genomic tumor data       =&gt; common networks affected by            DNA mutations</vt:lpstr>
      <vt:lpstr>PowerPoint Presentation</vt:lpstr>
      <vt:lpstr>PowerPoint Presentation</vt:lpstr>
      <vt:lpstr>PowerPoint Presentation</vt:lpstr>
      <vt:lpstr>The ultimate goal</vt:lpstr>
      <vt:lpstr>Where we are at</vt:lpstr>
      <vt:lpstr>Where we are at</vt:lpstr>
      <vt:lpstr>Challenges</vt:lpstr>
      <vt:lpstr>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Shelly A Trigg</dc:creator>
  <cp:lastModifiedBy>Shelly A Trigg</cp:lastModifiedBy>
  <cp:revision>43</cp:revision>
  <cp:lastPrinted>2019-10-29T18:35:47Z</cp:lastPrinted>
  <dcterms:created xsi:type="dcterms:W3CDTF">2019-10-28T17:24:21Z</dcterms:created>
  <dcterms:modified xsi:type="dcterms:W3CDTF">2020-09-09T18:12:43Z</dcterms:modified>
</cp:coreProperties>
</file>